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a6b3523ef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a6b3523ef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a6b3523e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0a6b3523e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a6b3523e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0a6b3523e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2bf4d414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2bf4d414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299391d9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299391d9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a6b35256e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0a6b35256e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a6b35256e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0a6b35256e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a6b35256e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0a6b35256e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2bf4d41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2bf4d41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2bf4d414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2bf4d414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2bf4d414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2bf4d414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2bf4d414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2bf4d414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a6b3525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0a6b352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a6b3523e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a6b3523e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a6b3523e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a6b3523e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hyperlink" Target="https://www.kaggle.com/datasets/josephassaker/covid19-global-dataset" TargetMode="External"/><Relationship Id="rId5" Type="http://schemas.openxmlformats.org/officeDocument/2006/relationships/image" Target="../media/image6.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6182400" y="3399550"/>
            <a:ext cx="795124" cy="795124"/>
          </a:xfrm>
          <a:prstGeom prst="rect">
            <a:avLst/>
          </a:prstGeom>
          <a:noFill/>
          <a:ln>
            <a:noFill/>
          </a:ln>
        </p:spPr>
      </p:pic>
      <p:pic>
        <p:nvPicPr>
          <p:cNvPr id="278" name="Google Shape;278;p13"/>
          <p:cNvPicPr preferRelativeResize="0"/>
          <p:nvPr/>
        </p:nvPicPr>
        <p:blipFill>
          <a:blip r:embed="rId4">
            <a:alphaModFix/>
          </a:blip>
          <a:stretch>
            <a:fillRect/>
          </a:stretch>
        </p:blipFill>
        <p:spPr>
          <a:xfrm>
            <a:off x="6977525" y="2402625"/>
            <a:ext cx="1708874" cy="1281650"/>
          </a:xfrm>
          <a:prstGeom prst="rect">
            <a:avLst/>
          </a:prstGeom>
          <a:noFill/>
          <a:ln>
            <a:noFill/>
          </a:ln>
        </p:spPr>
      </p:pic>
      <p:sp>
        <p:nvSpPr>
          <p:cNvPr id="279" name="Google Shape;279;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zh-CN"/>
              <a:t>P</a:t>
            </a:r>
            <a:r>
              <a:rPr lang="zh-CN"/>
              <a:t>roject 1: Analysis on Covid 19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sz="2822"/>
              <a:t>Team 4</a:t>
            </a:r>
            <a:endParaRPr sz="2822"/>
          </a:p>
          <a:p>
            <a:pPr indent="0" lvl="0" marL="0" rtl="0" algn="l">
              <a:spcBef>
                <a:spcPts val="0"/>
              </a:spcBef>
              <a:spcAft>
                <a:spcPts val="0"/>
              </a:spcAft>
              <a:buNone/>
            </a:pPr>
            <a:r>
              <a:t/>
            </a:r>
            <a:endParaRPr/>
          </a:p>
        </p:txBody>
      </p:sp>
      <p:sp>
        <p:nvSpPr>
          <p:cNvPr id="280" name="Google Shape;280;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New cases vs. Death rate in 2021</a:t>
            </a:r>
            <a:endParaRPr/>
          </a:p>
        </p:txBody>
      </p:sp>
      <p:pic>
        <p:nvPicPr>
          <p:cNvPr id="281" name="Google Shape;281;p13"/>
          <p:cNvPicPr preferRelativeResize="0"/>
          <p:nvPr/>
        </p:nvPicPr>
        <p:blipFill>
          <a:blip r:embed="rId5">
            <a:alphaModFix/>
          </a:blip>
          <a:stretch>
            <a:fillRect/>
          </a:stretch>
        </p:blipFill>
        <p:spPr>
          <a:xfrm>
            <a:off x="6008900" y="2181625"/>
            <a:ext cx="2536326" cy="2536326"/>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29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600">
                <a:solidFill>
                  <a:srgbClr val="374151"/>
                </a:solidFill>
              </a:rPr>
              <a:t>Monthly Cases by Continents in 2021</a:t>
            </a:r>
            <a:endParaRPr sz="3200"/>
          </a:p>
        </p:txBody>
      </p:sp>
      <p:sp>
        <p:nvSpPr>
          <p:cNvPr id="362" name="Google Shape;362;p22"/>
          <p:cNvSpPr txBox="1"/>
          <p:nvPr>
            <p:ph idx="1" type="body"/>
          </p:nvPr>
        </p:nvSpPr>
        <p:spPr>
          <a:xfrm>
            <a:off x="311700" y="1331700"/>
            <a:ext cx="3459300" cy="32373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374151"/>
              </a:buClr>
              <a:buSzPts val="1400"/>
              <a:buChar char="●"/>
            </a:pPr>
            <a:r>
              <a:rPr lang="zh-CN" sz="1400">
                <a:solidFill>
                  <a:srgbClr val="374151"/>
                </a:solidFill>
              </a:rPr>
              <a:t>These bar graph illustrates the monthly cases distribution across continents in 2021.</a:t>
            </a:r>
            <a:endParaRPr sz="1400">
              <a:solidFill>
                <a:srgbClr val="374151"/>
              </a:solidFill>
            </a:endParaRPr>
          </a:p>
          <a:p>
            <a:pPr indent="0" lvl="0" marL="457200" rtl="0" algn="just">
              <a:spcBef>
                <a:spcPts val="1200"/>
              </a:spcBef>
              <a:spcAft>
                <a:spcPts val="0"/>
              </a:spcAft>
              <a:buNone/>
            </a:pPr>
            <a:r>
              <a:t/>
            </a:r>
            <a:endParaRPr sz="1400">
              <a:solidFill>
                <a:srgbClr val="374151"/>
              </a:solidFill>
            </a:endParaRPr>
          </a:p>
          <a:p>
            <a:pPr indent="-317500" lvl="0" marL="457200" rtl="0" algn="just">
              <a:spcBef>
                <a:spcPts val="1200"/>
              </a:spcBef>
              <a:spcAft>
                <a:spcPts val="0"/>
              </a:spcAft>
              <a:buClr>
                <a:srgbClr val="374151"/>
              </a:buClr>
              <a:buSzPts val="1400"/>
              <a:buChar char="●"/>
            </a:pPr>
            <a:r>
              <a:rPr lang="zh-CN" sz="1400">
                <a:solidFill>
                  <a:srgbClr val="374151"/>
                </a:solidFill>
              </a:rPr>
              <a:t>Monitoring the distribution of cases by each continent can  help identify the regions that experienced significant COVID-19 cases in specific months.</a:t>
            </a:r>
            <a:endParaRPr sz="1400">
              <a:solidFill>
                <a:srgbClr val="374151"/>
              </a:solidFill>
            </a:endParaRPr>
          </a:p>
        </p:txBody>
      </p:sp>
      <p:pic>
        <p:nvPicPr>
          <p:cNvPr id="363" name="Google Shape;363;p22"/>
          <p:cNvPicPr preferRelativeResize="0"/>
          <p:nvPr/>
        </p:nvPicPr>
        <p:blipFill>
          <a:blip r:embed="rId3">
            <a:alphaModFix/>
          </a:blip>
          <a:stretch>
            <a:fillRect/>
          </a:stretch>
        </p:blipFill>
        <p:spPr>
          <a:xfrm>
            <a:off x="4057775" y="1177563"/>
            <a:ext cx="4750925" cy="3545576"/>
          </a:xfrm>
          <a:prstGeom prst="rect">
            <a:avLst/>
          </a:prstGeom>
          <a:noFill/>
          <a:ln>
            <a:noFill/>
          </a:ln>
        </p:spPr>
      </p:pic>
      <p:pic>
        <p:nvPicPr>
          <p:cNvPr id="364" name="Google Shape;364;p22"/>
          <p:cNvPicPr preferRelativeResize="0"/>
          <p:nvPr/>
        </p:nvPicPr>
        <p:blipFill>
          <a:blip r:embed="rId4">
            <a:alphaModFix/>
          </a:blip>
          <a:stretch>
            <a:fillRect/>
          </a:stretch>
        </p:blipFill>
        <p:spPr>
          <a:xfrm>
            <a:off x="-1106775" y="-903025"/>
            <a:ext cx="2160675" cy="2160675"/>
          </a:xfrm>
          <a:prstGeom prst="rect">
            <a:avLst/>
          </a:prstGeom>
          <a:noFill/>
          <a:ln>
            <a:noFill/>
          </a:ln>
        </p:spPr>
      </p:pic>
      <p:pic>
        <p:nvPicPr>
          <p:cNvPr id="365" name="Google Shape;365;p22"/>
          <p:cNvPicPr preferRelativeResize="0"/>
          <p:nvPr/>
        </p:nvPicPr>
        <p:blipFill>
          <a:blip r:embed="rId5">
            <a:alphaModFix/>
          </a:blip>
          <a:stretch>
            <a:fillRect/>
          </a:stretch>
        </p:blipFill>
        <p:spPr>
          <a:xfrm>
            <a:off x="2232220" y="4628751"/>
            <a:ext cx="948176" cy="94815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1000"/>
                                        <p:tgtEl>
                                          <p:spTgt spid="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1000"/>
                                        <p:tgtEl>
                                          <p:spTgt spid="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1000"/>
                                        <p:tgtEl>
                                          <p:spTgt spid="362">
                                            <p:txEl>
                                              <p:pRg end="2" st="2"/>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600">
                <a:solidFill>
                  <a:srgbClr val="374151"/>
                </a:solidFill>
              </a:rPr>
              <a:t>Monthly Cases by Country in 2021</a:t>
            </a:r>
            <a:endParaRPr sz="3200"/>
          </a:p>
        </p:txBody>
      </p:sp>
      <p:sp>
        <p:nvSpPr>
          <p:cNvPr id="371" name="Google Shape;371;p23"/>
          <p:cNvSpPr txBox="1"/>
          <p:nvPr>
            <p:ph idx="1" type="body"/>
          </p:nvPr>
        </p:nvSpPr>
        <p:spPr>
          <a:xfrm>
            <a:off x="311700" y="1417200"/>
            <a:ext cx="3465600" cy="3151800"/>
          </a:xfrm>
          <a:prstGeom prst="rect">
            <a:avLst/>
          </a:prstGeom>
        </p:spPr>
        <p:txBody>
          <a:bodyPr anchorCtr="0" anchor="t" bIns="91425" lIns="91425" spcFirstLastPara="1" rIns="91425" wrap="square" tIns="91425">
            <a:normAutofit fontScale="25000" lnSpcReduction="10000"/>
          </a:bodyPr>
          <a:lstStyle/>
          <a:p>
            <a:pPr indent="-317500" lvl="0" marL="457200" rtl="0" algn="just">
              <a:spcBef>
                <a:spcPts val="0"/>
              </a:spcBef>
              <a:spcAft>
                <a:spcPts val="0"/>
              </a:spcAft>
              <a:buClr>
                <a:srgbClr val="374151"/>
              </a:buClr>
              <a:buSzPct val="100000"/>
              <a:buChar char="●"/>
            </a:pPr>
            <a:r>
              <a:rPr lang="zh-CN" sz="5600">
                <a:solidFill>
                  <a:srgbClr val="374151"/>
                </a:solidFill>
              </a:rPr>
              <a:t>The box plot graph shows a comparison of monthly COVID-19 cases among 6 selected countries in 2021. </a:t>
            </a:r>
            <a:endParaRPr sz="5600">
              <a:solidFill>
                <a:srgbClr val="374151"/>
              </a:solidFill>
            </a:endParaRPr>
          </a:p>
          <a:p>
            <a:pPr indent="0" lvl="0" marL="457200" rtl="0" algn="just">
              <a:spcBef>
                <a:spcPts val="1200"/>
              </a:spcBef>
              <a:spcAft>
                <a:spcPts val="0"/>
              </a:spcAft>
              <a:buNone/>
            </a:pPr>
            <a:r>
              <a:t/>
            </a:r>
            <a:endParaRPr sz="5600">
              <a:solidFill>
                <a:srgbClr val="374151"/>
              </a:solidFill>
            </a:endParaRPr>
          </a:p>
          <a:p>
            <a:pPr indent="-317500" lvl="0" marL="457200" rtl="0" algn="just">
              <a:spcBef>
                <a:spcPts val="1200"/>
              </a:spcBef>
              <a:spcAft>
                <a:spcPts val="0"/>
              </a:spcAft>
              <a:buClr>
                <a:srgbClr val="374151"/>
              </a:buClr>
              <a:buSzPct val="100000"/>
              <a:buChar char="●"/>
            </a:pPr>
            <a:r>
              <a:rPr lang="zh-CN" sz="5600">
                <a:solidFill>
                  <a:srgbClr val="374151"/>
                </a:solidFill>
              </a:rPr>
              <a:t>These graph provides more insights into the distribution of monthly cases, </a:t>
            </a:r>
            <a:r>
              <a:rPr lang="zh-CN" sz="5600">
                <a:solidFill>
                  <a:srgbClr val="374151"/>
                </a:solidFill>
              </a:rPr>
              <a:t>pointing out</a:t>
            </a:r>
            <a:r>
              <a:rPr lang="zh-CN" sz="5600">
                <a:solidFill>
                  <a:srgbClr val="374151"/>
                </a:solidFill>
              </a:rPr>
              <a:t> the range, median, and possible outliers for each country.</a:t>
            </a:r>
            <a:endParaRPr sz="5600">
              <a:solidFill>
                <a:srgbClr val="374151"/>
              </a:solidFill>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1200"/>
              </a:spcAft>
              <a:buNone/>
            </a:pPr>
            <a:r>
              <a:t/>
            </a:r>
            <a:endParaRPr sz="1200">
              <a:solidFill>
                <a:srgbClr val="374151"/>
              </a:solidFill>
              <a:highlight>
                <a:srgbClr val="F7F7F8"/>
              </a:highlight>
              <a:latin typeface="Roboto"/>
              <a:ea typeface="Roboto"/>
              <a:cs typeface="Roboto"/>
              <a:sym typeface="Roboto"/>
            </a:endParaRPr>
          </a:p>
        </p:txBody>
      </p:sp>
      <p:pic>
        <p:nvPicPr>
          <p:cNvPr id="372" name="Google Shape;372;p23"/>
          <p:cNvPicPr preferRelativeResize="0"/>
          <p:nvPr/>
        </p:nvPicPr>
        <p:blipFill>
          <a:blip r:embed="rId3">
            <a:alphaModFix/>
          </a:blip>
          <a:stretch>
            <a:fillRect/>
          </a:stretch>
        </p:blipFill>
        <p:spPr>
          <a:xfrm>
            <a:off x="3777251" y="1152475"/>
            <a:ext cx="5313077" cy="3619050"/>
          </a:xfrm>
          <a:prstGeom prst="rect">
            <a:avLst/>
          </a:prstGeom>
          <a:noFill/>
          <a:ln>
            <a:noFill/>
          </a:ln>
        </p:spPr>
      </p:pic>
      <p:pic>
        <p:nvPicPr>
          <p:cNvPr id="373" name="Google Shape;373;p23"/>
          <p:cNvPicPr preferRelativeResize="0"/>
          <p:nvPr/>
        </p:nvPicPr>
        <p:blipFill>
          <a:blip r:embed="rId4">
            <a:alphaModFix/>
          </a:blip>
          <a:stretch>
            <a:fillRect/>
          </a:stretch>
        </p:blipFill>
        <p:spPr>
          <a:xfrm>
            <a:off x="7910270" y="113776"/>
            <a:ext cx="948176" cy="948150"/>
          </a:xfrm>
          <a:prstGeom prst="rect">
            <a:avLst/>
          </a:prstGeom>
          <a:noFill/>
          <a:ln>
            <a:noFill/>
          </a:ln>
        </p:spPr>
      </p:pic>
      <p:pic>
        <p:nvPicPr>
          <p:cNvPr id="374" name="Google Shape;374;p23"/>
          <p:cNvPicPr preferRelativeResize="0"/>
          <p:nvPr/>
        </p:nvPicPr>
        <p:blipFill>
          <a:blip r:embed="rId5">
            <a:alphaModFix/>
          </a:blip>
          <a:stretch>
            <a:fillRect/>
          </a:stretch>
        </p:blipFill>
        <p:spPr>
          <a:xfrm>
            <a:off x="-1062908" y="3812350"/>
            <a:ext cx="2786234" cy="2089676"/>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4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24"/>
          <p:cNvPicPr preferRelativeResize="0"/>
          <p:nvPr/>
        </p:nvPicPr>
        <p:blipFill>
          <a:blip r:embed="rId3">
            <a:alphaModFix/>
          </a:blip>
          <a:stretch>
            <a:fillRect/>
          </a:stretch>
        </p:blipFill>
        <p:spPr>
          <a:xfrm>
            <a:off x="-1110200" y="908300"/>
            <a:ext cx="1703050" cy="1663449"/>
          </a:xfrm>
          <a:prstGeom prst="rect">
            <a:avLst/>
          </a:prstGeom>
          <a:noFill/>
          <a:ln>
            <a:noFill/>
          </a:ln>
        </p:spPr>
      </p:pic>
      <p:sp>
        <p:nvSpPr>
          <p:cNvPr id="380" name="Google Shape;380;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600">
                <a:solidFill>
                  <a:srgbClr val="374151"/>
                </a:solidFill>
              </a:rPr>
              <a:t>Relationship Between Increase Rate and % Death Rate</a:t>
            </a:r>
            <a:endParaRPr sz="3200"/>
          </a:p>
        </p:txBody>
      </p:sp>
      <p:sp>
        <p:nvSpPr>
          <p:cNvPr id="381" name="Google Shape;381;p24"/>
          <p:cNvSpPr txBox="1"/>
          <p:nvPr>
            <p:ph idx="1" type="body"/>
          </p:nvPr>
        </p:nvSpPr>
        <p:spPr>
          <a:xfrm>
            <a:off x="127100" y="1197300"/>
            <a:ext cx="3853800" cy="38118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374151"/>
              </a:buClr>
              <a:buSzPts val="1300"/>
              <a:buChar char="●"/>
            </a:pPr>
            <a:r>
              <a:rPr lang="zh-CN" sz="1300">
                <a:solidFill>
                  <a:srgbClr val="374151"/>
                </a:solidFill>
              </a:rPr>
              <a:t>The graph </a:t>
            </a:r>
            <a:r>
              <a:rPr lang="zh-CN">
                <a:solidFill>
                  <a:srgbClr val="374151"/>
                </a:solidFill>
              </a:rPr>
              <a:t>shows</a:t>
            </a:r>
            <a:r>
              <a:rPr lang="zh-CN" sz="1300">
                <a:solidFill>
                  <a:srgbClr val="374151"/>
                </a:solidFill>
              </a:rPr>
              <a:t> a scatter plot of the data points and a regression line that represents the best-fit line for the data.</a:t>
            </a:r>
            <a:br>
              <a:rPr lang="zh-CN">
                <a:solidFill>
                  <a:srgbClr val="374151"/>
                </a:solidFill>
              </a:rPr>
            </a:br>
            <a:endParaRPr sz="1300">
              <a:solidFill>
                <a:srgbClr val="374151"/>
              </a:solidFill>
            </a:endParaRPr>
          </a:p>
          <a:p>
            <a:pPr indent="-311150" lvl="0" marL="457200" rtl="0" algn="just">
              <a:lnSpc>
                <a:spcPct val="100000"/>
              </a:lnSpc>
              <a:spcBef>
                <a:spcPts val="0"/>
              </a:spcBef>
              <a:spcAft>
                <a:spcPts val="0"/>
              </a:spcAft>
              <a:buClr>
                <a:srgbClr val="374151"/>
              </a:buClr>
              <a:buSzPts val="1300"/>
              <a:buChar char="●"/>
            </a:pPr>
            <a:r>
              <a:rPr lang="zh-CN" sz="1300">
                <a:solidFill>
                  <a:srgbClr val="374151"/>
                </a:solidFill>
              </a:rPr>
              <a:t>As the increase rate % of COVID-19 cases increases, there tends to be a corresponding increase in the % death rate.</a:t>
            </a:r>
            <a:br>
              <a:rPr lang="zh-CN">
                <a:solidFill>
                  <a:srgbClr val="374151"/>
                </a:solidFill>
              </a:rPr>
            </a:br>
            <a:endParaRPr sz="1300">
              <a:solidFill>
                <a:schemeClr val="dk1"/>
              </a:solidFill>
              <a:highlight>
                <a:srgbClr val="FFFFFF"/>
              </a:highlight>
            </a:endParaRPr>
          </a:p>
          <a:p>
            <a:pPr indent="-311150" lvl="0" marL="457200" rtl="0" algn="just">
              <a:lnSpc>
                <a:spcPct val="100000"/>
              </a:lnSpc>
              <a:spcBef>
                <a:spcPts val="0"/>
              </a:spcBef>
              <a:spcAft>
                <a:spcPts val="0"/>
              </a:spcAft>
              <a:buClr>
                <a:srgbClr val="374151"/>
              </a:buClr>
              <a:buSzPts val="1300"/>
              <a:buChar char="●"/>
            </a:pPr>
            <a:r>
              <a:rPr lang="zh-CN" sz="1300">
                <a:solidFill>
                  <a:srgbClr val="374151"/>
                </a:solidFill>
              </a:rPr>
              <a:t>The positive slope of the equation (0.44) suggests a moderate positive relationship between the increase rate % and the % death rate. </a:t>
            </a:r>
            <a:br>
              <a:rPr lang="zh-CN">
                <a:solidFill>
                  <a:srgbClr val="374151"/>
                </a:solidFill>
              </a:rPr>
            </a:br>
            <a:endParaRPr sz="1300">
              <a:solidFill>
                <a:srgbClr val="374151"/>
              </a:solidFill>
            </a:endParaRPr>
          </a:p>
          <a:p>
            <a:pPr indent="-311150" lvl="0" marL="457200" rtl="0" algn="just">
              <a:lnSpc>
                <a:spcPct val="100000"/>
              </a:lnSpc>
              <a:spcBef>
                <a:spcPts val="0"/>
              </a:spcBef>
              <a:spcAft>
                <a:spcPts val="0"/>
              </a:spcAft>
              <a:buClr>
                <a:srgbClr val="374151"/>
              </a:buClr>
              <a:buSzPts val="1300"/>
              <a:buChar char="●"/>
            </a:pPr>
            <a:r>
              <a:rPr lang="zh-CN" sz="1300">
                <a:solidFill>
                  <a:srgbClr val="374151"/>
                </a:solidFill>
              </a:rPr>
              <a:t>The r-value = 0.58 suggests a moderate positive correlation </a:t>
            </a:r>
            <a:endParaRPr sz="1300">
              <a:solidFill>
                <a:srgbClr val="374151"/>
              </a:solidFill>
            </a:endParaRPr>
          </a:p>
        </p:txBody>
      </p:sp>
      <p:pic>
        <p:nvPicPr>
          <p:cNvPr id="382" name="Google Shape;382;p24"/>
          <p:cNvPicPr preferRelativeResize="0"/>
          <p:nvPr/>
        </p:nvPicPr>
        <p:blipFill>
          <a:blip r:embed="rId4">
            <a:alphaModFix/>
          </a:blip>
          <a:stretch>
            <a:fillRect/>
          </a:stretch>
        </p:blipFill>
        <p:spPr>
          <a:xfrm>
            <a:off x="4096675" y="1098525"/>
            <a:ext cx="4968300" cy="36418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1000"/>
                                        <p:tgtEl>
                                          <p:spTgt spid="38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1000"/>
                                        <p:tgtEl>
                                          <p:spTgt spid="38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1000"/>
                                        <p:tgtEl>
                                          <p:spTgt spid="381">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1000"/>
                                        <p:tgtEl>
                                          <p:spTgt spid="381">
                                            <p:txEl>
                                              <p:pRg end="3" st="3"/>
                                            </p:txEl>
                                          </p:spTgt>
                                        </p:tgtEl>
                                      </p:cBhvr>
                                    </p:animEffec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476775" y="1434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rPr>
              <a:t>Limitation of the dataset	</a:t>
            </a:r>
            <a:endParaRPr>
              <a:solidFill>
                <a:srgbClr val="000000"/>
              </a:solidFill>
            </a:endParaRPr>
          </a:p>
        </p:txBody>
      </p:sp>
      <p:sp>
        <p:nvSpPr>
          <p:cNvPr id="388" name="Google Shape;388;p25"/>
          <p:cNvSpPr txBox="1"/>
          <p:nvPr>
            <p:ph idx="1" type="body"/>
          </p:nvPr>
        </p:nvSpPr>
        <p:spPr>
          <a:xfrm>
            <a:off x="195050" y="1256975"/>
            <a:ext cx="8647200" cy="3821400"/>
          </a:xfrm>
          <a:prstGeom prst="rect">
            <a:avLst/>
          </a:prstGeom>
        </p:spPr>
        <p:txBody>
          <a:bodyPr anchorCtr="0" anchor="t" bIns="91425" lIns="91425" spcFirstLastPara="1" rIns="91425" wrap="square" tIns="91425">
            <a:normAutofit fontScale="85000" lnSpcReduction="10000"/>
          </a:bodyPr>
          <a:lstStyle/>
          <a:p>
            <a:pPr indent="-293370" lvl="0" marL="457200" rtl="0" algn="l">
              <a:spcBef>
                <a:spcPts val="150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Sample Size and Representativeness:</a:t>
            </a:r>
            <a:r>
              <a:rPr lang="zh-CN" sz="1200">
                <a:solidFill>
                  <a:srgbClr val="374151"/>
                </a:solidFill>
                <a:highlight>
                  <a:schemeClr val="lt1"/>
                </a:highlight>
                <a:latin typeface="Roboto"/>
                <a:ea typeface="Roboto"/>
                <a:cs typeface="Roboto"/>
                <a:sym typeface="Roboto"/>
              </a:rPr>
              <a:t> The study uses a relatively small sample size of six randomly selected countries, one from each continent. This limited sample size may not be fully representative of the global population, potentially impacting the generalizability of the findings.</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Selection Bias:</a:t>
            </a:r>
            <a:r>
              <a:rPr lang="zh-CN" sz="1200">
                <a:solidFill>
                  <a:srgbClr val="374151"/>
                </a:solidFill>
                <a:highlight>
                  <a:schemeClr val="lt1"/>
                </a:highlight>
                <a:latin typeface="Roboto"/>
                <a:ea typeface="Roboto"/>
                <a:cs typeface="Roboto"/>
                <a:sym typeface="Roboto"/>
              </a:rPr>
              <a:t> The selection of countries from each continent may introduce bias, as certain countries might have different COVID-19 dynamics compared to others within the same continent. This bias can affect the accuracy of the correlation analysis.</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Data Accuracy and Reliability: </a:t>
            </a:r>
            <a:r>
              <a:rPr lang="zh-CN" sz="1200">
                <a:solidFill>
                  <a:srgbClr val="374151"/>
                </a:solidFill>
                <a:highlight>
                  <a:schemeClr val="lt1"/>
                </a:highlight>
                <a:latin typeface="Roboto"/>
                <a:ea typeface="Roboto"/>
                <a:cs typeface="Roboto"/>
                <a:sym typeface="Roboto"/>
              </a:rPr>
              <a:t>The study relies on data accuracy and reliability, as the analysis is based on COVID-19 data sets. Potential data inconsistencies, reporting errors, or variations in data collection methodologies across countries may impact the validity of the results.</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Causality vs. Correlation:</a:t>
            </a:r>
            <a:r>
              <a:rPr lang="zh-CN" sz="1200">
                <a:solidFill>
                  <a:srgbClr val="374151"/>
                </a:solidFill>
                <a:highlight>
                  <a:schemeClr val="lt1"/>
                </a:highlight>
                <a:latin typeface="Roboto"/>
                <a:ea typeface="Roboto"/>
                <a:cs typeface="Roboto"/>
                <a:sym typeface="Roboto"/>
              </a:rPr>
              <a:t> The hypothesis explores the correlation between new COVID-19 cases and the death rate. It is important to note that correlation does not imply causation. Other factors, such as healthcare infrastructure, testing capabilities, and government response, could influence both the number of cases and the death rate.</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Temporal Limitation: </a:t>
            </a:r>
            <a:r>
              <a:rPr lang="zh-CN" sz="1200">
                <a:solidFill>
                  <a:srgbClr val="374151"/>
                </a:solidFill>
                <a:highlight>
                  <a:schemeClr val="lt1"/>
                </a:highlight>
                <a:latin typeface="Roboto"/>
                <a:ea typeface="Roboto"/>
                <a:cs typeface="Roboto"/>
                <a:sym typeface="Roboto"/>
              </a:rPr>
              <a:t>The analysis is limited to the year 2021, which may not capture the complete impact of the COVID-19 pandemic. The dynamics of the virus and its effects may have evolved over time, potentially affecting the observed correlation.</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Python Code Limitation:</a:t>
            </a:r>
            <a:r>
              <a:rPr lang="zh-CN" sz="1200">
                <a:solidFill>
                  <a:srgbClr val="374151"/>
                </a:solidFill>
                <a:highlight>
                  <a:schemeClr val="lt1"/>
                </a:highlight>
                <a:latin typeface="Roboto"/>
                <a:ea typeface="Roboto"/>
                <a:cs typeface="Roboto"/>
                <a:sym typeface="Roboto"/>
              </a:rPr>
              <a:t> The hypothesis assumes that the Python code used for analysis is accurate and free from errors. However, if there are issues with the code implementation, it could affect the reliability of the results.</a:t>
            </a:r>
            <a:br>
              <a:rPr lang="zh-CN" sz="1200">
                <a:solidFill>
                  <a:srgbClr val="374151"/>
                </a:solidFill>
                <a:highlight>
                  <a:schemeClr val="lt1"/>
                </a:highlight>
                <a:latin typeface="Roboto"/>
                <a:ea typeface="Roboto"/>
                <a:cs typeface="Roboto"/>
                <a:sym typeface="Roboto"/>
              </a:rPr>
            </a:br>
            <a:endParaRPr sz="1200">
              <a:solidFill>
                <a:srgbClr val="374151"/>
              </a:solidFill>
              <a:highlight>
                <a:schemeClr val="lt1"/>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zh-CN" sz="1200">
                <a:solidFill>
                  <a:srgbClr val="374151"/>
                </a:solidFill>
                <a:highlight>
                  <a:schemeClr val="lt1"/>
                </a:highlight>
                <a:latin typeface="Roboto"/>
                <a:ea typeface="Roboto"/>
                <a:cs typeface="Roboto"/>
                <a:sym typeface="Roboto"/>
              </a:rPr>
              <a:t>Data Availability and Completeness:</a:t>
            </a:r>
            <a:r>
              <a:rPr lang="zh-CN" sz="1200">
                <a:solidFill>
                  <a:srgbClr val="374151"/>
                </a:solidFill>
                <a:highlight>
                  <a:schemeClr val="lt1"/>
                </a:highlight>
                <a:latin typeface="Roboto"/>
                <a:ea typeface="Roboto"/>
                <a:cs typeface="Roboto"/>
                <a:sym typeface="Roboto"/>
              </a:rPr>
              <a:t> The study relies on the availability and completeness of the data set used for analysis. Incomplete or missing data for certain countries or time periods could affect the accuracy and robustness of the findings.</a:t>
            </a:r>
            <a:endParaRPr>
              <a:highlight>
                <a:schemeClr val="lt1"/>
              </a:highlight>
            </a:endParaRPr>
          </a:p>
        </p:txBody>
      </p:sp>
      <p:pic>
        <p:nvPicPr>
          <p:cNvPr id="389" name="Google Shape;389;p25"/>
          <p:cNvPicPr preferRelativeResize="0"/>
          <p:nvPr/>
        </p:nvPicPr>
        <p:blipFill>
          <a:blip r:embed="rId3">
            <a:alphaModFix/>
          </a:blip>
          <a:stretch>
            <a:fillRect/>
          </a:stretch>
        </p:blipFill>
        <p:spPr>
          <a:xfrm>
            <a:off x="7659675" y="152400"/>
            <a:ext cx="952175" cy="952175"/>
          </a:xfrm>
          <a:prstGeom prst="rect">
            <a:avLst/>
          </a:prstGeom>
          <a:noFill/>
          <a:ln>
            <a:noFill/>
          </a:ln>
        </p:spPr>
      </p:pic>
      <p:pic>
        <p:nvPicPr>
          <p:cNvPr id="390" name="Google Shape;390;p25"/>
          <p:cNvPicPr preferRelativeResize="0"/>
          <p:nvPr/>
        </p:nvPicPr>
        <p:blipFill>
          <a:blip r:embed="rId4">
            <a:alphaModFix/>
          </a:blip>
          <a:stretch>
            <a:fillRect/>
          </a:stretch>
        </p:blipFill>
        <p:spPr>
          <a:xfrm>
            <a:off x="4775525" y="-903700"/>
            <a:ext cx="2160675" cy="2160675"/>
          </a:xfrm>
          <a:prstGeom prst="rect">
            <a:avLst/>
          </a:prstGeom>
          <a:noFill/>
          <a:ln>
            <a:noFill/>
          </a:ln>
        </p:spPr>
      </p:pic>
      <p:pic>
        <p:nvPicPr>
          <p:cNvPr id="391" name="Google Shape;391;p25"/>
          <p:cNvPicPr preferRelativeResize="0"/>
          <p:nvPr/>
        </p:nvPicPr>
        <p:blipFill>
          <a:blip r:embed="rId5">
            <a:alphaModFix/>
          </a:blip>
          <a:stretch>
            <a:fillRect/>
          </a:stretch>
        </p:blipFill>
        <p:spPr>
          <a:xfrm>
            <a:off x="-1662483" y="352025"/>
            <a:ext cx="2786234" cy="2089676"/>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10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10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10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1000"/>
                                        <p:tgtEl>
                                          <p:spTgt spid="38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Conclusion</a:t>
            </a:r>
            <a:endParaRPr/>
          </a:p>
        </p:txBody>
      </p:sp>
      <p:sp>
        <p:nvSpPr>
          <p:cNvPr id="397" name="Google Shape;397;p26"/>
          <p:cNvSpPr txBox="1"/>
          <p:nvPr>
            <p:ph idx="1" type="body"/>
          </p:nvPr>
        </p:nvSpPr>
        <p:spPr>
          <a:xfrm>
            <a:off x="1303800" y="1329225"/>
            <a:ext cx="7030500" cy="3495000"/>
          </a:xfrm>
          <a:prstGeom prst="rect">
            <a:avLst/>
          </a:prstGeom>
        </p:spPr>
        <p:txBody>
          <a:bodyPr anchorCtr="0" anchor="t" bIns="91425" lIns="91425" spcFirstLastPara="1" rIns="91425" wrap="square" tIns="91425">
            <a:normAutofit lnSpcReduction="20000"/>
          </a:bodyPr>
          <a:lstStyle/>
          <a:p>
            <a:pPr indent="0" lvl="0" marL="0" marR="38100" rtl="0" algn="l">
              <a:spcBef>
                <a:spcPts val="0"/>
              </a:spcBef>
              <a:spcAft>
                <a:spcPts val="0"/>
              </a:spcAft>
              <a:buNone/>
            </a:pPr>
            <a:r>
              <a:t/>
            </a:r>
            <a:endParaRPr sz="1400">
              <a:solidFill>
                <a:srgbClr val="1D1C1D"/>
              </a:solidFill>
              <a:highlight>
                <a:srgbClr val="FFFFFF"/>
              </a:highlight>
              <a:latin typeface="Arial"/>
              <a:ea typeface="Arial"/>
              <a:cs typeface="Arial"/>
              <a:sym typeface="Arial"/>
            </a:endParaRPr>
          </a:p>
          <a:p>
            <a:pPr indent="-317500" lvl="0" marL="457200" marR="38100" rtl="0" algn="l">
              <a:spcBef>
                <a:spcPts val="0"/>
              </a:spcBef>
              <a:spcAft>
                <a:spcPts val="0"/>
              </a:spcAft>
              <a:buClr>
                <a:srgbClr val="000000"/>
              </a:buClr>
              <a:buSzPts val="1400"/>
              <a:buChar char="●"/>
            </a:pPr>
            <a:r>
              <a:rPr lang="zh-CN" sz="1400">
                <a:solidFill>
                  <a:srgbClr val="000000"/>
                </a:solidFill>
                <a:highlight>
                  <a:srgbClr val="FFFFFF"/>
                </a:highlight>
                <a:latin typeface="Arial"/>
                <a:ea typeface="Arial"/>
                <a:cs typeface="Arial"/>
                <a:sym typeface="Arial"/>
              </a:rPr>
              <a:t>The Null Hypothesis is rejected in favor of the alternate hypothesis.</a:t>
            </a:r>
            <a:br>
              <a:rPr lang="zh-CN" sz="1400">
                <a:solidFill>
                  <a:srgbClr val="000000"/>
                </a:solidFill>
                <a:highlight>
                  <a:srgbClr val="FFFFFF"/>
                </a:highlight>
                <a:latin typeface="Arial"/>
                <a:ea typeface="Arial"/>
                <a:cs typeface="Arial"/>
                <a:sym typeface="Arial"/>
              </a:rPr>
            </a:br>
            <a:endParaRPr sz="1200">
              <a:solidFill>
                <a:srgbClr val="000000"/>
              </a:solidFill>
              <a:highlight>
                <a:srgbClr val="F7F7F8"/>
              </a:highlight>
              <a:latin typeface="Roboto"/>
              <a:ea typeface="Roboto"/>
              <a:cs typeface="Roboto"/>
              <a:sym typeface="Roboto"/>
            </a:endParaRPr>
          </a:p>
          <a:p>
            <a:pPr indent="-317500" lvl="0" marL="457200" marR="38100" rtl="0" algn="l">
              <a:spcBef>
                <a:spcPts val="0"/>
              </a:spcBef>
              <a:spcAft>
                <a:spcPts val="0"/>
              </a:spcAft>
              <a:buClr>
                <a:srgbClr val="000000"/>
              </a:buClr>
              <a:buSzPts val="1400"/>
              <a:buChar char="●"/>
            </a:pPr>
            <a:r>
              <a:rPr lang="zh-CN" sz="1400">
                <a:solidFill>
                  <a:srgbClr val="000000"/>
                </a:solidFill>
                <a:highlight>
                  <a:srgbClr val="FFFFFF"/>
                </a:highlight>
                <a:latin typeface="Arial"/>
                <a:ea typeface="Arial"/>
                <a:cs typeface="Arial"/>
                <a:sym typeface="Arial"/>
              </a:rPr>
              <a:t>Differences in the mean monthly cases among the countries are statistically significant.</a:t>
            </a:r>
            <a:br>
              <a:rPr lang="zh-C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317500" lvl="0" marL="457200" marR="38100" rtl="0" algn="l">
              <a:spcBef>
                <a:spcPts val="0"/>
              </a:spcBef>
              <a:spcAft>
                <a:spcPts val="0"/>
              </a:spcAft>
              <a:buClr>
                <a:srgbClr val="000000"/>
              </a:buClr>
              <a:buSzPts val="1400"/>
              <a:buChar char="●"/>
            </a:pPr>
            <a:r>
              <a:rPr lang="zh-CN" sz="1400">
                <a:solidFill>
                  <a:srgbClr val="000000"/>
                </a:solidFill>
                <a:highlight>
                  <a:srgbClr val="FFFFFF"/>
                </a:highlight>
                <a:latin typeface="Arial"/>
                <a:ea typeface="Arial"/>
                <a:cs typeface="Arial"/>
                <a:sym typeface="Arial"/>
              </a:rPr>
              <a:t>With its insightful analysis of the COVID-19 pandemic’s global effects, this research advances knowledge of the corona virus. </a:t>
            </a:r>
            <a:br>
              <a:rPr lang="zh-C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317500" lvl="0" marL="457200" marR="38100" rtl="0" algn="l">
              <a:spcBef>
                <a:spcPts val="0"/>
              </a:spcBef>
              <a:spcAft>
                <a:spcPts val="0"/>
              </a:spcAft>
              <a:buClr>
                <a:srgbClr val="000000"/>
              </a:buClr>
              <a:buSzPts val="1400"/>
              <a:buChar char="●"/>
            </a:pPr>
            <a:r>
              <a:rPr lang="zh-CN" sz="1400">
                <a:solidFill>
                  <a:srgbClr val="000000"/>
                </a:solidFill>
                <a:highlight>
                  <a:srgbClr val="FFFFFF"/>
                </a:highlight>
                <a:latin typeface="Arial"/>
                <a:ea typeface="Arial"/>
                <a:cs typeface="Arial"/>
                <a:sym typeface="Arial"/>
              </a:rPr>
              <a:t>The result can promote the creation of measures to reduce the spread of the virus and can help decision making process.</a:t>
            </a:r>
            <a:br>
              <a:rPr lang="zh-C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317500" lvl="0" marL="457200" marR="38100" rtl="0" algn="l">
              <a:spcBef>
                <a:spcPts val="0"/>
              </a:spcBef>
              <a:spcAft>
                <a:spcPts val="0"/>
              </a:spcAft>
              <a:buClr>
                <a:srgbClr val="000000"/>
              </a:buClr>
              <a:buSzPts val="1400"/>
              <a:buChar char="●"/>
            </a:pPr>
            <a:r>
              <a:rPr lang="zh-CN" sz="1400">
                <a:solidFill>
                  <a:srgbClr val="000000"/>
                </a:solidFill>
                <a:highlight>
                  <a:srgbClr val="FFFFFF"/>
                </a:highlight>
                <a:latin typeface="Arial"/>
                <a:ea typeface="Arial"/>
                <a:cs typeface="Arial"/>
                <a:sym typeface="Arial"/>
              </a:rPr>
              <a:t>COVID-19 and population datasets were generously provided by the World Bank and Worldometer, respectively. Their efforts in gathering and storing this data have significantly advanced knowledge of the epidemic and study into it.</a:t>
            </a:r>
            <a:endParaRPr sz="1400">
              <a:solidFill>
                <a:srgbClr val="000000"/>
              </a:solidFill>
              <a:highlight>
                <a:srgbClr val="FFFFFF"/>
              </a:highlight>
              <a:latin typeface="Arial"/>
              <a:ea typeface="Arial"/>
              <a:cs typeface="Arial"/>
              <a:sym typeface="Arial"/>
            </a:endParaRPr>
          </a:p>
          <a:p>
            <a:pPr indent="0" lvl="0" marL="457200" rtl="0" algn="l">
              <a:spcBef>
                <a:spcPts val="0"/>
              </a:spcBef>
              <a:spcAft>
                <a:spcPts val="1200"/>
              </a:spcAft>
              <a:buNone/>
            </a:pPr>
            <a:r>
              <a:t/>
            </a:r>
            <a:endParaRPr/>
          </a:p>
        </p:txBody>
      </p:sp>
      <p:pic>
        <p:nvPicPr>
          <p:cNvPr id="398" name="Google Shape;398;p26"/>
          <p:cNvPicPr preferRelativeResize="0"/>
          <p:nvPr/>
        </p:nvPicPr>
        <p:blipFill>
          <a:blip r:embed="rId3">
            <a:alphaModFix/>
          </a:blip>
          <a:stretch>
            <a:fillRect/>
          </a:stretch>
        </p:blipFill>
        <p:spPr>
          <a:xfrm>
            <a:off x="7381800" y="528050"/>
            <a:ext cx="952500" cy="952500"/>
          </a:xfrm>
          <a:prstGeom prst="rect">
            <a:avLst/>
          </a:prstGeom>
          <a:noFill/>
          <a:ln>
            <a:noFill/>
          </a:ln>
        </p:spPr>
      </p:pic>
      <p:pic>
        <p:nvPicPr>
          <p:cNvPr id="399" name="Google Shape;399;p26"/>
          <p:cNvPicPr preferRelativeResize="0"/>
          <p:nvPr/>
        </p:nvPicPr>
        <p:blipFill>
          <a:blip r:embed="rId4">
            <a:alphaModFix/>
          </a:blip>
          <a:stretch>
            <a:fillRect/>
          </a:stretch>
        </p:blipFill>
        <p:spPr>
          <a:xfrm>
            <a:off x="-1033675" y="3922625"/>
            <a:ext cx="2139425" cy="2089675"/>
          </a:xfrm>
          <a:prstGeom prst="rect">
            <a:avLst/>
          </a:prstGeom>
          <a:noFill/>
          <a:ln>
            <a:noFill/>
          </a:ln>
        </p:spPr>
      </p:pic>
      <p:pic>
        <p:nvPicPr>
          <p:cNvPr id="400" name="Google Shape;400;p26"/>
          <p:cNvPicPr preferRelativeResize="0"/>
          <p:nvPr/>
        </p:nvPicPr>
        <p:blipFill>
          <a:blip r:embed="rId5">
            <a:alphaModFix/>
          </a:blip>
          <a:stretch>
            <a:fillRect/>
          </a:stretch>
        </p:blipFill>
        <p:spPr>
          <a:xfrm>
            <a:off x="-281755" y="-232999"/>
            <a:ext cx="948176" cy="948150"/>
          </a:xfrm>
          <a:prstGeom prst="rect">
            <a:avLst/>
          </a:prstGeom>
          <a:noFill/>
          <a:ln>
            <a:noFill/>
          </a:ln>
        </p:spPr>
      </p:pic>
      <p:pic>
        <p:nvPicPr>
          <p:cNvPr id="401" name="Google Shape;401;p26"/>
          <p:cNvPicPr preferRelativeResize="0"/>
          <p:nvPr/>
        </p:nvPicPr>
        <p:blipFill>
          <a:blip r:embed="rId6">
            <a:alphaModFix/>
          </a:blip>
          <a:stretch>
            <a:fillRect/>
          </a:stretch>
        </p:blipFill>
        <p:spPr>
          <a:xfrm>
            <a:off x="7584242" y="-890475"/>
            <a:ext cx="2786234" cy="2089676"/>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6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1000"/>
                                        <p:tgtEl>
                                          <p:spTgt spid="3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1000"/>
                                        <p:tgtEl>
                                          <p:spTgt spid="3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1000"/>
                                        <p:tgtEl>
                                          <p:spTgt spid="3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1000"/>
                                        <p:tgtEl>
                                          <p:spTgt spid="3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animEffect filter="fade" transition="in">
                                      <p:cBhvr>
                                        <p:cTn dur="1000"/>
                                        <p:tgtEl>
                                          <p:spTgt spid="3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animEffect filter="fade" transition="in">
                                      <p:cBhvr>
                                        <p:cTn dur="1000"/>
                                        <p:tgtEl>
                                          <p:spTgt spid="3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6" st="6"/>
                                            </p:txEl>
                                          </p:spTgt>
                                        </p:tgtEl>
                                        <p:attrNameLst>
                                          <p:attrName>style.visibility</p:attrName>
                                        </p:attrNameLst>
                                      </p:cBhvr>
                                      <p:to>
                                        <p:strVal val="visible"/>
                                      </p:to>
                                    </p:set>
                                    <p:animEffect filter="fade" transition="in">
                                      <p:cBhvr>
                                        <p:cTn dur="1000"/>
                                        <p:tgtEl>
                                          <p:spTgt spid="39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EXTRA (NY TIMES API REQUEST)</a:t>
            </a:r>
            <a:endParaRPr/>
          </a:p>
        </p:txBody>
      </p:sp>
      <p:sp>
        <p:nvSpPr>
          <p:cNvPr id="407" name="Google Shape;407;p27"/>
          <p:cNvSpPr txBox="1"/>
          <p:nvPr>
            <p:ph idx="1" type="body"/>
          </p:nvPr>
        </p:nvSpPr>
        <p:spPr>
          <a:xfrm>
            <a:off x="288950" y="1524275"/>
            <a:ext cx="4016700" cy="33738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zh-CN">
                <a:solidFill>
                  <a:srgbClr val="374151"/>
                </a:solidFill>
                <a:highlight>
                  <a:srgbClr val="FCE5CD"/>
                </a:highlight>
              </a:rPr>
              <a:t>News related to Algeria and COVID:</a:t>
            </a:r>
            <a:endParaRPr b="1">
              <a:solidFill>
                <a:srgbClr val="374151"/>
              </a:solidFill>
              <a:highlight>
                <a:srgbClr val="FCE5CD"/>
              </a:highlight>
            </a:endParaRPr>
          </a:p>
          <a:p>
            <a:pPr indent="0" lvl="0" marL="0" rtl="0" algn="l">
              <a:spcBef>
                <a:spcPts val="1200"/>
              </a:spcBef>
              <a:spcAft>
                <a:spcPts val="0"/>
              </a:spcAft>
              <a:buNone/>
            </a:pPr>
            <a:r>
              <a:rPr lang="zh-CN">
                <a:solidFill>
                  <a:srgbClr val="374151"/>
                </a:solidFill>
                <a:highlight>
                  <a:srgbClr val="FCE5CD"/>
                </a:highlight>
              </a:rPr>
              <a:t>Headline:Algeria Raises Oil Price</a:t>
            </a:r>
            <a:endParaRPr>
              <a:solidFill>
                <a:srgbClr val="374151"/>
              </a:solidFill>
              <a:highlight>
                <a:srgbClr val="FCE5CD"/>
              </a:highlight>
            </a:endParaRPr>
          </a:p>
          <a:p>
            <a:pPr indent="0" lvl="0" marL="0" rtl="0" algn="l">
              <a:spcBef>
                <a:spcPts val="1200"/>
              </a:spcBef>
              <a:spcAft>
                <a:spcPts val="0"/>
              </a:spcAft>
              <a:buNone/>
            </a:pPr>
            <a:r>
              <a:rPr lang="zh-CN">
                <a:solidFill>
                  <a:srgbClr val="374151"/>
                </a:solidFill>
                <a:highlight>
                  <a:srgbClr val="FCE5CD"/>
                </a:highlight>
              </a:rPr>
              <a:t>Snippet:</a:t>
            </a:r>
            <a:endParaRPr>
              <a:solidFill>
                <a:srgbClr val="374151"/>
              </a:solidFill>
              <a:highlight>
                <a:srgbClr val="FCE5CD"/>
              </a:highlight>
            </a:endParaRPr>
          </a:p>
          <a:p>
            <a:pPr indent="0" lvl="0" marL="0" rtl="0" algn="l">
              <a:spcBef>
                <a:spcPts val="1200"/>
              </a:spcBef>
              <a:spcAft>
                <a:spcPts val="0"/>
              </a:spcAft>
              <a:buNone/>
            </a:pPr>
            <a:r>
              <a:rPr b="1" lang="zh-CN">
                <a:solidFill>
                  <a:srgbClr val="374151"/>
                </a:solidFill>
                <a:highlight>
                  <a:srgbClr val="A4C2F4"/>
                </a:highlight>
              </a:rPr>
              <a:t>News related to Russia and COVID:</a:t>
            </a:r>
            <a:endParaRPr b="1">
              <a:solidFill>
                <a:srgbClr val="374151"/>
              </a:solidFill>
              <a:highlight>
                <a:srgbClr val="A4C2F4"/>
              </a:highlight>
            </a:endParaRPr>
          </a:p>
          <a:p>
            <a:pPr indent="0" lvl="0" marL="0" rtl="0" algn="l">
              <a:spcBef>
                <a:spcPts val="1200"/>
              </a:spcBef>
              <a:spcAft>
                <a:spcPts val="0"/>
              </a:spcAft>
              <a:buNone/>
            </a:pPr>
            <a:r>
              <a:rPr lang="zh-CN">
                <a:solidFill>
                  <a:srgbClr val="374151"/>
                </a:solidFill>
                <a:highlight>
                  <a:srgbClr val="A4C2F4"/>
                </a:highlight>
              </a:rPr>
              <a:t>Headline:Why It Seems Everything We Knew About the Global Economy Is No Longer True</a:t>
            </a:r>
            <a:endParaRPr>
              <a:solidFill>
                <a:srgbClr val="374151"/>
              </a:solidFill>
              <a:highlight>
                <a:srgbClr val="A4C2F4"/>
              </a:highlight>
            </a:endParaRPr>
          </a:p>
          <a:p>
            <a:pPr indent="0" lvl="0" marL="0" rtl="0" algn="l">
              <a:spcBef>
                <a:spcPts val="1200"/>
              </a:spcBef>
              <a:spcAft>
                <a:spcPts val="0"/>
              </a:spcAft>
              <a:buNone/>
            </a:pPr>
            <a:r>
              <a:rPr lang="zh-CN">
                <a:solidFill>
                  <a:srgbClr val="374151"/>
                </a:solidFill>
                <a:highlight>
                  <a:srgbClr val="A4C2F4"/>
                </a:highlight>
              </a:rPr>
              <a:t>Snippet:While the wo</a:t>
            </a:r>
            <a:r>
              <a:rPr lang="zh-CN">
                <a:solidFill>
                  <a:srgbClr val="374151"/>
                </a:solidFill>
                <a:highlight>
                  <a:srgbClr val="A4C2F4"/>
                </a:highlight>
              </a:rPr>
              <a:t>r</a:t>
            </a:r>
            <a:r>
              <a:rPr lang="zh-CN">
                <a:solidFill>
                  <a:srgbClr val="374151"/>
                </a:solidFill>
                <a:highlight>
                  <a:srgbClr val="A4C2F4"/>
                </a:highlight>
              </a:rPr>
              <a:t>ld’s eyes were on the pandemic, China and the war in Ukraine, the paths to prosperity and shared interests have grown murkier.</a:t>
            </a:r>
            <a:endParaRPr>
              <a:solidFill>
                <a:srgbClr val="374151"/>
              </a:solidFill>
              <a:highlight>
                <a:srgbClr val="A4C2F4"/>
              </a:highlight>
            </a:endParaRPr>
          </a:p>
          <a:p>
            <a:pPr indent="0" lvl="0" marL="0" rtl="0" algn="l">
              <a:spcBef>
                <a:spcPts val="1200"/>
              </a:spcBef>
              <a:spcAft>
                <a:spcPts val="0"/>
              </a:spcAft>
              <a:buNone/>
            </a:pPr>
            <a:r>
              <a:rPr b="1" lang="zh-CN">
                <a:solidFill>
                  <a:srgbClr val="374151"/>
                </a:solidFill>
                <a:highlight>
                  <a:srgbClr val="93C47D"/>
                </a:highlight>
              </a:rPr>
              <a:t>News related to France and COVID:</a:t>
            </a:r>
            <a:endParaRPr b="1">
              <a:solidFill>
                <a:srgbClr val="374151"/>
              </a:solidFill>
              <a:highlight>
                <a:srgbClr val="93C47D"/>
              </a:highlight>
            </a:endParaRPr>
          </a:p>
          <a:p>
            <a:pPr indent="0" lvl="0" marL="0" rtl="0" algn="l">
              <a:spcBef>
                <a:spcPts val="1200"/>
              </a:spcBef>
              <a:spcAft>
                <a:spcPts val="0"/>
              </a:spcAft>
              <a:buNone/>
            </a:pPr>
            <a:r>
              <a:rPr lang="zh-CN">
                <a:solidFill>
                  <a:srgbClr val="374151"/>
                </a:solidFill>
                <a:highlight>
                  <a:srgbClr val="93C47D"/>
                </a:highlight>
              </a:rPr>
              <a:t>Headline:Thousands Join Convoy to Paris to Protest France’s Covid Measures</a:t>
            </a:r>
            <a:endParaRPr>
              <a:solidFill>
                <a:srgbClr val="374151"/>
              </a:solidFill>
              <a:highlight>
                <a:srgbClr val="93C47D"/>
              </a:highlight>
            </a:endParaRPr>
          </a:p>
          <a:p>
            <a:pPr indent="0" lvl="0" marL="0" rtl="0" algn="l">
              <a:spcBef>
                <a:spcPts val="1200"/>
              </a:spcBef>
              <a:spcAft>
                <a:spcPts val="0"/>
              </a:spcAft>
              <a:buNone/>
            </a:pPr>
            <a:r>
              <a:rPr lang="zh-CN">
                <a:solidFill>
                  <a:srgbClr val="374151"/>
                </a:solidFill>
                <a:highlight>
                  <a:srgbClr val="93C47D"/>
                </a:highlight>
              </a:rPr>
              <a:t>Snippet:Inspired by trucker-led protests in Canada, French demonstrators set out from cities across the country in thousands of vehicles to oppose virus restrictions.</a:t>
            </a:r>
            <a:endParaRPr>
              <a:solidFill>
                <a:srgbClr val="374151"/>
              </a:solidFill>
              <a:highlight>
                <a:srgbClr val="93C47D"/>
              </a:highlight>
            </a:endParaRPr>
          </a:p>
          <a:p>
            <a:pPr indent="0" lvl="0" marL="0" rtl="0" algn="l">
              <a:spcBef>
                <a:spcPts val="1200"/>
              </a:spcBef>
              <a:spcAft>
                <a:spcPts val="1200"/>
              </a:spcAft>
              <a:buNone/>
            </a:pPr>
            <a:r>
              <a:t/>
            </a:r>
            <a:endParaRPr/>
          </a:p>
        </p:txBody>
      </p:sp>
      <p:sp>
        <p:nvSpPr>
          <p:cNvPr id="408" name="Google Shape;408;p27"/>
          <p:cNvSpPr txBox="1"/>
          <p:nvPr>
            <p:ph idx="1" type="body"/>
          </p:nvPr>
        </p:nvSpPr>
        <p:spPr>
          <a:xfrm>
            <a:off x="4472350" y="1597875"/>
            <a:ext cx="4016700" cy="337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sz="1074">
                <a:solidFill>
                  <a:srgbClr val="000000"/>
                </a:solidFill>
                <a:highlight>
                  <a:srgbClr val="FFF2CC"/>
                </a:highlight>
              </a:rPr>
              <a:t>News related to Canada and COVID:</a:t>
            </a:r>
            <a:endParaRPr b="1" sz="1074">
              <a:solidFill>
                <a:srgbClr val="000000"/>
              </a:solidFill>
              <a:highlight>
                <a:srgbClr val="FFF2CC"/>
              </a:highlight>
            </a:endParaRPr>
          </a:p>
          <a:p>
            <a:pPr indent="0" lvl="0" marL="0" rtl="0" algn="l">
              <a:spcBef>
                <a:spcPts val="1200"/>
              </a:spcBef>
              <a:spcAft>
                <a:spcPts val="0"/>
              </a:spcAft>
              <a:buNone/>
            </a:pPr>
            <a:r>
              <a:rPr lang="zh-CN" sz="1074">
                <a:solidFill>
                  <a:srgbClr val="000000"/>
                </a:solidFill>
                <a:highlight>
                  <a:srgbClr val="FFF2CC"/>
                </a:highlight>
              </a:rPr>
              <a:t>Headline:Alberta’s Vote Will Test American-Style Far-Right Politics</a:t>
            </a:r>
            <a:endParaRPr sz="1074">
              <a:solidFill>
                <a:srgbClr val="000000"/>
              </a:solidFill>
              <a:highlight>
                <a:srgbClr val="FFF2CC"/>
              </a:highlight>
            </a:endParaRPr>
          </a:p>
          <a:p>
            <a:pPr indent="0" lvl="0" marL="0" rtl="0" algn="l">
              <a:spcBef>
                <a:spcPts val="1200"/>
              </a:spcBef>
              <a:spcAft>
                <a:spcPts val="0"/>
              </a:spcAft>
              <a:buNone/>
            </a:pPr>
            <a:r>
              <a:rPr lang="zh-CN" sz="1074">
                <a:solidFill>
                  <a:srgbClr val="000000"/>
                </a:solidFill>
                <a:highlight>
                  <a:srgbClr val="FFF2CC"/>
                </a:highlight>
              </a:rPr>
              <a:t>Snippet:An election in Alberta will be a test of a premier who has said that she models her politics after those of prominent right-wing U.S. politicians.</a:t>
            </a:r>
            <a:endParaRPr sz="1074">
              <a:solidFill>
                <a:srgbClr val="000000"/>
              </a:solidFill>
              <a:highlight>
                <a:srgbClr val="FFF2CC"/>
              </a:highlight>
            </a:endParaRPr>
          </a:p>
          <a:p>
            <a:pPr indent="0" lvl="0" marL="0" rtl="0" algn="l">
              <a:spcBef>
                <a:spcPts val="1200"/>
              </a:spcBef>
              <a:spcAft>
                <a:spcPts val="0"/>
              </a:spcAft>
              <a:buNone/>
            </a:pPr>
            <a:r>
              <a:rPr b="1" lang="zh-CN" sz="1074">
                <a:solidFill>
                  <a:srgbClr val="000000"/>
                </a:solidFill>
                <a:highlight>
                  <a:srgbClr val="F4CCCC"/>
                </a:highlight>
              </a:rPr>
              <a:t>News related to Peru and COVID:</a:t>
            </a:r>
            <a:endParaRPr b="1" sz="1074">
              <a:solidFill>
                <a:srgbClr val="000000"/>
              </a:solidFill>
              <a:highlight>
                <a:srgbClr val="F4CCCC"/>
              </a:highlight>
            </a:endParaRPr>
          </a:p>
          <a:p>
            <a:pPr indent="0" lvl="0" marL="0" rtl="0" algn="l">
              <a:spcBef>
                <a:spcPts val="1200"/>
              </a:spcBef>
              <a:spcAft>
                <a:spcPts val="0"/>
              </a:spcAft>
              <a:buNone/>
            </a:pPr>
            <a:r>
              <a:rPr lang="zh-CN" sz="1074">
                <a:solidFill>
                  <a:srgbClr val="000000"/>
                </a:solidFill>
                <a:highlight>
                  <a:srgbClr val="F4CCCC"/>
                </a:highlight>
              </a:rPr>
              <a:t>Headline:Two Former Peruvian Leaders Share the Same Jail. Another May Soon Join Them.</a:t>
            </a:r>
            <a:endParaRPr sz="1074">
              <a:solidFill>
                <a:srgbClr val="000000"/>
              </a:solidFill>
              <a:highlight>
                <a:srgbClr val="F4CCCC"/>
              </a:highlight>
            </a:endParaRPr>
          </a:p>
          <a:p>
            <a:pPr indent="0" lvl="0" marL="0" rtl="0" algn="l">
              <a:spcBef>
                <a:spcPts val="1200"/>
              </a:spcBef>
              <a:spcAft>
                <a:spcPts val="0"/>
              </a:spcAft>
              <a:buNone/>
            </a:pPr>
            <a:r>
              <a:rPr lang="zh-CN" sz="1074">
                <a:solidFill>
                  <a:srgbClr val="000000"/>
                </a:solidFill>
                <a:highlight>
                  <a:srgbClr val="F4CCCC"/>
                </a:highlight>
              </a:rPr>
              <a:t>Snippet:Alejandro Toledo, who ruled Peru two decades ago, will be extradited from the United States. He has been charged in one of Latin America’s biggest corruption scandals.</a:t>
            </a:r>
            <a:endParaRPr sz="1074">
              <a:solidFill>
                <a:srgbClr val="000000"/>
              </a:solidFill>
              <a:highlight>
                <a:srgbClr val="F4CCCC"/>
              </a:highlight>
            </a:endParaRPr>
          </a:p>
          <a:p>
            <a:pPr indent="0" lvl="0" marL="0" rtl="0" algn="l">
              <a:spcBef>
                <a:spcPts val="1200"/>
              </a:spcBef>
              <a:spcAft>
                <a:spcPts val="1200"/>
              </a:spcAft>
              <a:buNone/>
            </a:pPr>
            <a:r>
              <a:t/>
            </a:r>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2" name="Shape 412"/>
        <p:cNvGrpSpPr/>
        <p:nvPr/>
      </p:nvGrpSpPr>
      <p:grpSpPr>
        <a:xfrm>
          <a:off x="0" y="0"/>
          <a:ext cx="0" cy="0"/>
          <a:chOff x="0" y="0"/>
          <a:chExt cx="0" cy="0"/>
        </a:xfrm>
      </p:grpSpPr>
      <p:sp>
        <p:nvSpPr>
          <p:cNvPr id="413" name="Google Shape;413;p28"/>
          <p:cNvSpPr txBox="1"/>
          <p:nvPr>
            <p:ph type="title"/>
          </p:nvPr>
        </p:nvSpPr>
        <p:spPr>
          <a:xfrm>
            <a:off x="1292550" y="598575"/>
            <a:ext cx="3565200" cy="12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3300"/>
              <a:t>Thank you</a:t>
            </a:r>
            <a:endParaRPr sz="3300"/>
          </a:p>
        </p:txBody>
      </p:sp>
      <p:sp>
        <p:nvSpPr>
          <p:cNvPr id="414" name="Google Shape;414;p28"/>
          <p:cNvSpPr txBox="1"/>
          <p:nvPr>
            <p:ph type="title"/>
          </p:nvPr>
        </p:nvSpPr>
        <p:spPr>
          <a:xfrm>
            <a:off x="2442400" y="2225000"/>
            <a:ext cx="4299000" cy="187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3900"/>
              <a:t>Q &amp; A</a:t>
            </a:r>
            <a:br>
              <a:rPr lang="zh-CN" sz="3900"/>
            </a:br>
            <a:endParaRPr sz="3900"/>
          </a:p>
        </p:txBody>
      </p:sp>
      <p:pic>
        <p:nvPicPr>
          <p:cNvPr id="415" name="Google Shape;415;p28"/>
          <p:cNvPicPr preferRelativeResize="0"/>
          <p:nvPr/>
        </p:nvPicPr>
        <p:blipFill>
          <a:blip r:embed="rId3">
            <a:alphaModFix/>
          </a:blip>
          <a:stretch>
            <a:fillRect/>
          </a:stretch>
        </p:blipFill>
        <p:spPr>
          <a:xfrm>
            <a:off x="7687750" y="231850"/>
            <a:ext cx="952500" cy="952500"/>
          </a:xfrm>
          <a:prstGeom prst="rect">
            <a:avLst/>
          </a:prstGeom>
          <a:noFill/>
          <a:ln>
            <a:noFill/>
          </a:ln>
        </p:spPr>
      </p:pic>
      <p:cxnSp>
        <p:nvCxnSpPr>
          <p:cNvPr id="416" name="Google Shape;416;p28"/>
          <p:cNvCxnSpPr/>
          <p:nvPr/>
        </p:nvCxnSpPr>
        <p:spPr>
          <a:xfrm rot="10800000">
            <a:off x="549125" y="2615100"/>
            <a:ext cx="3005100" cy="0"/>
          </a:xfrm>
          <a:prstGeom prst="straightConnector1">
            <a:avLst/>
          </a:prstGeom>
          <a:noFill/>
          <a:ln cap="flat" cmpd="sng" w="19050">
            <a:solidFill>
              <a:schemeClr val="dk2"/>
            </a:solidFill>
            <a:prstDash val="solid"/>
            <a:round/>
            <a:headEnd len="med" w="med" type="none"/>
            <a:tailEnd len="med" w="med" type="none"/>
          </a:ln>
        </p:spPr>
      </p:cxnSp>
      <p:cxnSp>
        <p:nvCxnSpPr>
          <p:cNvPr id="417" name="Google Shape;417;p28"/>
          <p:cNvCxnSpPr/>
          <p:nvPr/>
        </p:nvCxnSpPr>
        <p:spPr>
          <a:xfrm rot="10800000">
            <a:off x="5654525" y="2615100"/>
            <a:ext cx="30051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ph type="title"/>
          </p:nvPr>
        </p:nvSpPr>
        <p:spPr>
          <a:xfrm>
            <a:off x="1281275" y="5423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Background</a:t>
            </a:r>
            <a:endParaRPr/>
          </a:p>
        </p:txBody>
      </p:sp>
      <p:sp>
        <p:nvSpPr>
          <p:cNvPr id="287" name="Google Shape;287;p14"/>
          <p:cNvSpPr txBox="1"/>
          <p:nvPr>
            <p:ph idx="1" type="body"/>
          </p:nvPr>
        </p:nvSpPr>
        <p:spPr>
          <a:xfrm>
            <a:off x="624725" y="1597875"/>
            <a:ext cx="3558000" cy="12897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30000"/>
              </a:lnSpc>
              <a:spcBef>
                <a:spcPts val="0"/>
              </a:spcBef>
              <a:spcAft>
                <a:spcPts val="0"/>
              </a:spcAft>
              <a:buNone/>
            </a:pPr>
            <a:r>
              <a:rPr lang="zh-CN" sz="3000">
                <a:solidFill>
                  <a:srgbClr val="555555"/>
                </a:solidFill>
                <a:highlight>
                  <a:srgbClr val="FFFFFF"/>
                </a:highlight>
                <a:latin typeface="Arial"/>
                <a:ea typeface="Arial"/>
                <a:cs typeface="Arial"/>
                <a:sym typeface="Arial"/>
              </a:rPr>
              <a:t>Coronavirus Cases:</a:t>
            </a:r>
            <a:endParaRPr sz="3000">
              <a:solidFill>
                <a:srgbClr val="555555"/>
              </a:solidFill>
              <a:highlight>
                <a:srgbClr val="FFFFFF"/>
              </a:highlight>
              <a:latin typeface="Arial"/>
              <a:ea typeface="Arial"/>
              <a:cs typeface="Arial"/>
              <a:sym typeface="Arial"/>
            </a:endParaRPr>
          </a:p>
          <a:p>
            <a:pPr indent="0" lvl="0" marL="0" rtl="0" algn="ctr">
              <a:spcBef>
                <a:spcPts val="0"/>
              </a:spcBef>
              <a:spcAft>
                <a:spcPts val="0"/>
              </a:spcAft>
              <a:buNone/>
            </a:pPr>
            <a:r>
              <a:rPr b="1" lang="zh-CN" sz="4050">
                <a:solidFill>
                  <a:srgbClr val="AAAAAA"/>
                </a:solidFill>
                <a:highlight>
                  <a:srgbClr val="FFFFFF"/>
                </a:highlight>
                <a:latin typeface="Arial"/>
                <a:ea typeface="Arial"/>
                <a:cs typeface="Arial"/>
                <a:sym typeface="Arial"/>
              </a:rPr>
              <a:t>690,596,621</a:t>
            </a:r>
            <a:endParaRPr b="1" sz="4050">
              <a:solidFill>
                <a:srgbClr val="AAAAAA"/>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88" name="Google Shape;288;p14"/>
          <p:cNvSpPr txBox="1"/>
          <p:nvPr>
            <p:ph idx="1" type="body"/>
          </p:nvPr>
        </p:nvSpPr>
        <p:spPr>
          <a:xfrm>
            <a:off x="4658675" y="2887575"/>
            <a:ext cx="3558000" cy="12897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30000"/>
              </a:lnSpc>
              <a:spcBef>
                <a:spcPts val="0"/>
              </a:spcBef>
              <a:spcAft>
                <a:spcPts val="0"/>
              </a:spcAft>
              <a:buNone/>
            </a:pPr>
            <a:r>
              <a:rPr lang="zh-CN" sz="3000">
                <a:solidFill>
                  <a:srgbClr val="555555"/>
                </a:solidFill>
                <a:highlight>
                  <a:srgbClr val="FFFFFF"/>
                </a:highlight>
                <a:latin typeface="Arial"/>
                <a:ea typeface="Arial"/>
                <a:cs typeface="Arial"/>
                <a:sym typeface="Arial"/>
              </a:rPr>
              <a:t>Deaths:</a:t>
            </a:r>
            <a:endParaRPr sz="3000">
              <a:solidFill>
                <a:srgbClr val="555555"/>
              </a:solidFill>
              <a:highlight>
                <a:srgbClr val="FFFFFF"/>
              </a:highlight>
              <a:latin typeface="Arial"/>
              <a:ea typeface="Arial"/>
              <a:cs typeface="Arial"/>
              <a:sym typeface="Arial"/>
            </a:endParaRPr>
          </a:p>
          <a:p>
            <a:pPr indent="0" lvl="0" marL="0" rtl="0" algn="ctr">
              <a:spcBef>
                <a:spcPts val="0"/>
              </a:spcBef>
              <a:spcAft>
                <a:spcPts val="0"/>
              </a:spcAft>
              <a:buNone/>
            </a:pPr>
            <a:r>
              <a:rPr b="1" lang="zh-CN" sz="4050">
                <a:solidFill>
                  <a:srgbClr val="696969"/>
                </a:solidFill>
                <a:highlight>
                  <a:srgbClr val="FFFFFF"/>
                </a:highlight>
                <a:latin typeface="Arial"/>
                <a:ea typeface="Arial"/>
                <a:cs typeface="Arial"/>
                <a:sym typeface="Arial"/>
              </a:rPr>
              <a:t>6,892,673</a:t>
            </a:r>
            <a:endParaRPr sz="3000">
              <a:solidFill>
                <a:srgbClr val="555555"/>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289" name="Google Shape;289;p14"/>
          <p:cNvPicPr preferRelativeResize="0"/>
          <p:nvPr/>
        </p:nvPicPr>
        <p:blipFill>
          <a:blip r:embed="rId3">
            <a:alphaModFix/>
          </a:blip>
          <a:stretch>
            <a:fillRect/>
          </a:stretch>
        </p:blipFill>
        <p:spPr>
          <a:xfrm>
            <a:off x="5368150" y="1378450"/>
            <a:ext cx="952500" cy="952500"/>
          </a:xfrm>
          <a:prstGeom prst="rect">
            <a:avLst/>
          </a:prstGeom>
          <a:noFill/>
          <a:ln>
            <a:noFill/>
          </a:ln>
        </p:spPr>
      </p:pic>
      <p:pic>
        <p:nvPicPr>
          <p:cNvPr id="290" name="Google Shape;290;p14"/>
          <p:cNvPicPr preferRelativeResize="0"/>
          <p:nvPr/>
        </p:nvPicPr>
        <p:blipFill>
          <a:blip r:embed="rId4">
            <a:alphaModFix/>
          </a:blip>
          <a:stretch>
            <a:fillRect/>
          </a:stretch>
        </p:blipFill>
        <p:spPr>
          <a:xfrm>
            <a:off x="1927475" y="3056175"/>
            <a:ext cx="952500" cy="952500"/>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15"/>
          <p:cNvPicPr preferRelativeResize="0"/>
          <p:nvPr/>
        </p:nvPicPr>
        <p:blipFill>
          <a:blip r:embed="rId3">
            <a:alphaModFix/>
          </a:blip>
          <a:stretch>
            <a:fillRect/>
          </a:stretch>
        </p:blipFill>
        <p:spPr>
          <a:xfrm>
            <a:off x="-1149250" y="166150"/>
            <a:ext cx="2139425" cy="2089675"/>
          </a:xfrm>
          <a:prstGeom prst="rect">
            <a:avLst/>
          </a:prstGeom>
          <a:noFill/>
          <a:ln>
            <a:noFill/>
          </a:ln>
        </p:spPr>
      </p:pic>
      <p:sp>
        <p:nvSpPr>
          <p:cNvPr id="296" name="Google Shape;296;p15"/>
          <p:cNvSpPr txBox="1"/>
          <p:nvPr>
            <p:ph type="title"/>
          </p:nvPr>
        </p:nvSpPr>
        <p:spPr>
          <a:xfrm>
            <a:off x="1339925" y="648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rPr>
              <a:t>Agenda</a:t>
            </a:r>
            <a:r>
              <a:rPr lang="zh-CN"/>
              <a:t> </a:t>
            </a:r>
            <a:endParaRPr/>
          </a:p>
        </p:txBody>
      </p:sp>
      <p:sp>
        <p:nvSpPr>
          <p:cNvPr id="297" name="Google Shape;297;p15"/>
          <p:cNvSpPr txBox="1"/>
          <p:nvPr>
            <p:ph idx="1" type="body"/>
          </p:nvPr>
        </p:nvSpPr>
        <p:spPr>
          <a:xfrm>
            <a:off x="1303800" y="1837100"/>
            <a:ext cx="7030500" cy="437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zh-CN"/>
              <a:t>•	Introduce datasets/How we clean and prepared the datasets</a:t>
            </a:r>
            <a:endParaRPr b="1"/>
          </a:p>
        </p:txBody>
      </p:sp>
      <p:sp>
        <p:nvSpPr>
          <p:cNvPr id="298" name="Google Shape;298;p15"/>
          <p:cNvSpPr txBox="1"/>
          <p:nvPr>
            <p:ph idx="1" type="body"/>
          </p:nvPr>
        </p:nvSpPr>
        <p:spPr>
          <a:xfrm>
            <a:off x="1303800" y="2463192"/>
            <a:ext cx="7030500" cy="4725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zh-CN"/>
              <a:t>•	Hypothesis</a:t>
            </a:r>
            <a:endParaRPr b="1"/>
          </a:p>
        </p:txBody>
      </p:sp>
      <p:sp>
        <p:nvSpPr>
          <p:cNvPr id="299" name="Google Shape;299;p15"/>
          <p:cNvSpPr txBox="1"/>
          <p:nvPr>
            <p:ph idx="1" type="body"/>
          </p:nvPr>
        </p:nvSpPr>
        <p:spPr>
          <a:xfrm>
            <a:off x="1339925" y="3181246"/>
            <a:ext cx="7030500" cy="4725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zh-CN"/>
              <a:t>•	Summary of our findings</a:t>
            </a:r>
            <a:endParaRPr b="1"/>
          </a:p>
        </p:txBody>
      </p:sp>
      <p:sp>
        <p:nvSpPr>
          <p:cNvPr id="300" name="Google Shape;300;p15"/>
          <p:cNvSpPr txBox="1"/>
          <p:nvPr>
            <p:ph idx="1" type="body"/>
          </p:nvPr>
        </p:nvSpPr>
        <p:spPr>
          <a:xfrm>
            <a:off x="1303800" y="3899275"/>
            <a:ext cx="7030500" cy="4725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zh-CN"/>
              <a:t>•	Limitations of the datasets</a:t>
            </a:r>
            <a:endParaRPr b="1"/>
          </a:p>
        </p:txBody>
      </p:sp>
      <p:pic>
        <p:nvPicPr>
          <p:cNvPr id="301" name="Google Shape;301;p15"/>
          <p:cNvPicPr preferRelativeResize="0"/>
          <p:nvPr/>
        </p:nvPicPr>
        <p:blipFill>
          <a:blip r:embed="rId4">
            <a:alphaModFix/>
          </a:blip>
          <a:stretch>
            <a:fillRect/>
          </a:stretch>
        </p:blipFill>
        <p:spPr>
          <a:xfrm>
            <a:off x="5671525" y="426900"/>
            <a:ext cx="952500" cy="952500"/>
          </a:xfrm>
          <a:prstGeom prst="rect">
            <a:avLst/>
          </a:prstGeom>
          <a:noFill/>
          <a:ln>
            <a:noFill/>
          </a:ln>
        </p:spPr>
      </p:pic>
      <p:pic>
        <p:nvPicPr>
          <p:cNvPr id="302" name="Google Shape;302;p15"/>
          <p:cNvPicPr preferRelativeResize="0"/>
          <p:nvPr/>
        </p:nvPicPr>
        <p:blipFill>
          <a:blip r:embed="rId5">
            <a:alphaModFix/>
          </a:blip>
          <a:stretch>
            <a:fillRect/>
          </a:stretch>
        </p:blipFill>
        <p:spPr>
          <a:xfrm>
            <a:off x="7606475" y="3750800"/>
            <a:ext cx="2318100" cy="23181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6"/>
          <p:cNvPicPr preferRelativeResize="0"/>
          <p:nvPr/>
        </p:nvPicPr>
        <p:blipFill>
          <a:blip r:embed="rId3">
            <a:alphaModFix/>
          </a:blip>
          <a:stretch>
            <a:fillRect/>
          </a:stretch>
        </p:blipFill>
        <p:spPr>
          <a:xfrm>
            <a:off x="8068400" y="2528425"/>
            <a:ext cx="1769876" cy="1769876"/>
          </a:xfrm>
          <a:prstGeom prst="rect">
            <a:avLst/>
          </a:prstGeom>
          <a:noFill/>
          <a:ln>
            <a:noFill/>
          </a:ln>
        </p:spPr>
      </p:pic>
      <p:sp>
        <p:nvSpPr>
          <p:cNvPr id="308" name="Google Shape;308;p16"/>
          <p:cNvSpPr txBox="1"/>
          <p:nvPr>
            <p:ph type="title"/>
          </p:nvPr>
        </p:nvSpPr>
        <p:spPr>
          <a:xfrm>
            <a:off x="311700" y="445025"/>
            <a:ext cx="8520600" cy="81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solidFill>
                  <a:srgbClr val="000000"/>
                </a:solidFill>
              </a:rPr>
              <a:t>Introduce datasets</a:t>
            </a:r>
            <a:endParaRPr>
              <a:solidFill>
                <a:srgbClr val="000000"/>
              </a:solidFill>
            </a:endParaRPr>
          </a:p>
          <a:p>
            <a:pPr indent="0" lvl="0" marL="0" rtl="0" algn="ctr">
              <a:spcBef>
                <a:spcPts val="0"/>
              </a:spcBef>
              <a:spcAft>
                <a:spcPts val="0"/>
              </a:spcAft>
              <a:buNone/>
            </a:pPr>
            <a:r>
              <a:rPr lang="zh-CN" sz="1150">
                <a:solidFill>
                  <a:schemeClr val="hlink"/>
                </a:solidFill>
                <a:highlight>
                  <a:srgbClr val="FFFFFF"/>
                </a:highlight>
                <a:uFill>
                  <a:noFill/>
                </a:uFill>
                <a:hlinkClick r:id="rId4"/>
              </a:rPr>
              <a:t>https://www.kaggle.com/datasets/josephassaker/covid19-global-dataset</a:t>
            </a:r>
            <a:endParaRPr/>
          </a:p>
        </p:txBody>
      </p:sp>
      <p:sp>
        <p:nvSpPr>
          <p:cNvPr id="309" name="Google Shape;309;p16"/>
          <p:cNvSpPr txBox="1"/>
          <p:nvPr>
            <p:ph idx="1" type="body"/>
          </p:nvPr>
        </p:nvSpPr>
        <p:spPr>
          <a:xfrm>
            <a:off x="476525" y="1182725"/>
            <a:ext cx="41904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worldometer_coronavirus_daily_d</a:t>
            </a:r>
            <a:endParaRPr sz="1250">
              <a:solidFill>
                <a:schemeClr val="dk1"/>
              </a:solidFill>
              <a:highlight>
                <a:srgbClr val="FFFFFF"/>
              </a:highlight>
              <a:latin typeface="Times New Roman"/>
              <a:ea typeface="Times New Roman"/>
              <a:cs typeface="Times New Roman"/>
              <a:sym typeface="Times New Roman"/>
            </a:endParaRPr>
          </a:p>
          <a:p>
            <a:pPr indent="-22860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       cumulative_total_cases</a:t>
            </a:r>
            <a:endParaRPr sz="1250">
              <a:solidFill>
                <a:schemeClr val="dk1"/>
              </a:solidFill>
              <a:highlight>
                <a:srgbClr val="FFFFFF"/>
              </a:highlight>
              <a:latin typeface="Times New Roman"/>
              <a:ea typeface="Times New Roman"/>
              <a:cs typeface="Times New Roman"/>
              <a:sym typeface="Times New Roman"/>
            </a:endParaRPr>
          </a:p>
          <a:p>
            <a:pPr indent="-22860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       daily_new_cases</a:t>
            </a:r>
            <a:endParaRPr sz="1250">
              <a:solidFill>
                <a:schemeClr val="dk1"/>
              </a:solidFill>
              <a:highlight>
                <a:srgbClr val="FFFFFF"/>
              </a:highlight>
              <a:latin typeface="Times New Roman"/>
              <a:ea typeface="Times New Roman"/>
              <a:cs typeface="Times New Roman"/>
              <a:sym typeface="Times New Roman"/>
            </a:endParaRPr>
          </a:p>
          <a:p>
            <a:pPr indent="-22860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       active_cases</a:t>
            </a:r>
            <a:endParaRPr sz="1250">
              <a:solidFill>
                <a:schemeClr val="dk1"/>
              </a:solidFill>
              <a:highlight>
                <a:srgbClr val="FFFFFF"/>
              </a:highlight>
              <a:latin typeface="Times New Roman"/>
              <a:ea typeface="Times New Roman"/>
              <a:cs typeface="Times New Roman"/>
              <a:sym typeface="Times New Roman"/>
            </a:endParaRPr>
          </a:p>
          <a:p>
            <a:pPr indent="-22860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       cumulative_total_deaths</a:t>
            </a:r>
            <a:endParaRPr sz="1250">
              <a:solidFill>
                <a:schemeClr val="dk1"/>
              </a:solidFill>
              <a:highlight>
                <a:srgbClr val="FFFFFF"/>
              </a:highlight>
              <a:latin typeface="Times New Roman"/>
              <a:ea typeface="Times New Roman"/>
              <a:cs typeface="Times New Roman"/>
              <a:sym typeface="Times New Roman"/>
            </a:endParaRPr>
          </a:p>
          <a:p>
            <a:pPr indent="-228600" lvl="0" marL="0" rtl="0" algn="l">
              <a:spcBef>
                <a:spcPts val="1200"/>
              </a:spcBef>
              <a:spcAft>
                <a:spcPts val="0"/>
              </a:spcAft>
              <a:buNone/>
            </a:pPr>
            <a:r>
              <a:rPr lang="zh-CN" sz="1250">
                <a:solidFill>
                  <a:schemeClr val="dk1"/>
                </a:solidFill>
                <a:highlight>
                  <a:srgbClr val="FFFFFF"/>
                </a:highlight>
                <a:latin typeface="Times New Roman"/>
                <a:ea typeface="Times New Roman"/>
                <a:cs typeface="Times New Roman"/>
                <a:sym typeface="Times New Roman"/>
              </a:rPr>
              <a:t>·       daily_new_deaths</a:t>
            </a:r>
            <a:endParaRPr sz="1250">
              <a:solidFill>
                <a:schemeClr val="dk1"/>
              </a:solidFill>
            </a:endParaRPr>
          </a:p>
          <a:p>
            <a:pPr indent="0" lvl="0" marL="0" rtl="0" algn="l">
              <a:spcBef>
                <a:spcPts val="1200"/>
              </a:spcBef>
              <a:spcAft>
                <a:spcPts val="0"/>
              </a:spcAft>
              <a:buClr>
                <a:schemeClr val="dk1"/>
              </a:buClr>
              <a:buSzPts val="1100"/>
              <a:buFont typeface="Arial"/>
              <a:buNone/>
            </a:pPr>
            <a:r>
              <a:t/>
            </a:r>
            <a:endParaRPr sz="1150">
              <a:solidFill>
                <a:schemeClr val="hlink"/>
              </a:solidFill>
              <a:highlight>
                <a:srgbClr val="FFFFFF"/>
              </a:highlight>
            </a:endParaRPr>
          </a:p>
          <a:p>
            <a:pPr indent="0" lvl="0" marL="0" rtl="0" algn="l">
              <a:spcBef>
                <a:spcPts val="1200"/>
              </a:spcBef>
              <a:spcAft>
                <a:spcPts val="1200"/>
              </a:spcAft>
              <a:buNone/>
            </a:pPr>
            <a:r>
              <a:t/>
            </a:r>
            <a:endParaRPr/>
          </a:p>
        </p:txBody>
      </p:sp>
      <p:sp>
        <p:nvSpPr>
          <p:cNvPr id="310" name="Google Shape;310;p16"/>
          <p:cNvSpPr txBox="1"/>
          <p:nvPr>
            <p:ph idx="1" type="body"/>
          </p:nvPr>
        </p:nvSpPr>
        <p:spPr>
          <a:xfrm>
            <a:off x="4572000" y="1182725"/>
            <a:ext cx="41904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zh-CN" sz="5200">
                <a:solidFill>
                  <a:schemeClr val="dk1"/>
                </a:solidFill>
                <a:highlight>
                  <a:srgbClr val="FFFFFF"/>
                </a:highlight>
                <a:latin typeface="Times New Roman"/>
                <a:ea typeface="Times New Roman"/>
                <a:cs typeface="Times New Roman"/>
                <a:sym typeface="Times New Roman"/>
              </a:rPr>
              <a:t>worldometer_coronavirus_summary</a:t>
            </a:r>
            <a:endParaRPr sz="52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continent</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total_confirmed</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total_deaths</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total_recovered</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active_cases</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serious_or_critical</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total_cases_per_1m_population</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total_deaths_per_1m_population</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total_tests</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total_tests_per_1m_population</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zh-CN" sz="4000">
                <a:solidFill>
                  <a:schemeClr val="dk1"/>
                </a:solidFill>
                <a:highlight>
                  <a:srgbClr val="FFFFFF"/>
                </a:highlight>
                <a:latin typeface="Times New Roman"/>
                <a:ea typeface="Times New Roman"/>
                <a:cs typeface="Times New Roman"/>
                <a:sym typeface="Times New Roman"/>
              </a:rPr>
              <a:t>•	population</a:t>
            </a:r>
            <a:endParaRPr sz="40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150">
              <a:solidFill>
                <a:schemeClr val="hlink"/>
              </a:solidFill>
              <a:highlight>
                <a:srgbClr val="FFFFFF"/>
              </a:highlight>
            </a:endParaRPr>
          </a:p>
          <a:p>
            <a:pPr indent="0" lvl="0" marL="0" rtl="0" algn="l">
              <a:spcBef>
                <a:spcPts val="1200"/>
              </a:spcBef>
              <a:spcAft>
                <a:spcPts val="1200"/>
              </a:spcAft>
              <a:buNone/>
            </a:pPr>
            <a:r>
              <a:t/>
            </a:r>
            <a:endParaRPr/>
          </a:p>
        </p:txBody>
      </p:sp>
      <p:pic>
        <p:nvPicPr>
          <p:cNvPr id="311" name="Google Shape;311;p16"/>
          <p:cNvPicPr preferRelativeResize="0"/>
          <p:nvPr/>
        </p:nvPicPr>
        <p:blipFill>
          <a:blip r:embed="rId5">
            <a:alphaModFix/>
          </a:blip>
          <a:stretch>
            <a:fillRect/>
          </a:stretch>
        </p:blipFill>
        <p:spPr>
          <a:xfrm>
            <a:off x="7592175" y="377825"/>
            <a:ext cx="952500" cy="952500"/>
          </a:xfrm>
          <a:prstGeom prst="rect">
            <a:avLst/>
          </a:prstGeom>
          <a:noFill/>
          <a:ln>
            <a:noFill/>
          </a:ln>
        </p:spPr>
      </p:pic>
      <p:pic>
        <p:nvPicPr>
          <p:cNvPr id="312" name="Google Shape;312;p16"/>
          <p:cNvPicPr preferRelativeResize="0"/>
          <p:nvPr/>
        </p:nvPicPr>
        <p:blipFill>
          <a:blip r:embed="rId6">
            <a:alphaModFix/>
          </a:blip>
          <a:stretch>
            <a:fillRect/>
          </a:stretch>
        </p:blipFill>
        <p:spPr>
          <a:xfrm>
            <a:off x="-671825" y="-720900"/>
            <a:ext cx="1711299" cy="1711299"/>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300"/>
                                        <p:tgtEl>
                                          <p:spTgt spid="309">
                                            <p:txEl>
                                              <p:pRg end="0" st="0"/>
                                            </p:txEl>
                                          </p:spTgt>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300"/>
                                        <p:tgtEl>
                                          <p:spTgt spid="309">
                                            <p:txEl>
                                              <p:pRg end="1" st="1"/>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300"/>
                                        <p:tgtEl>
                                          <p:spTgt spid="309">
                                            <p:txEl>
                                              <p:pRg end="2" st="2"/>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300"/>
                                        <p:tgtEl>
                                          <p:spTgt spid="309">
                                            <p:txEl>
                                              <p:pRg end="3" st="3"/>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300"/>
                                        <p:tgtEl>
                                          <p:spTgt spid="309">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300"/>
                                        <p:tgtEl>
                                          <p:spTgt spid="309">
                                            <p:txEl>
                                              <p:pRg end="5" st="5"/>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animEffect filter="fade" transition="in">
                                      <p:cBhvr>
                                        <p:cTn dur="300"/>
                                        <p:tgtEl>
                                          <p:spTgt spid="309">
                                            <p:txEl>
                                              <p:pRg end="6" st="6"/>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animEffect filter="fade" transition="in">
                                      <p:cBhvr>
                                        <p:cTn dur="300"/>
                                        <p:tgtEl>
                                          <p:spTgt spid="309">
                                            <p:txEl>
                                              <p:pRg end="7" st="7"/>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300"/>
                                        <p:tgtEl>
                                          <p:spTgt spid="310">
                                            <p:txEl>
                                              <p:pRg end="0" st="0"/>
                                            </p:txEl>
                                          </p:spTgt>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300"/>
                                        <p:tgtEl>
                                          <p:spTgt spid="31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300"/>
                                        <p:tgtEl>
                                          <p:spTgt spid="310">
                                            <p:txEl>
                                              <p:pRg end="2" st="2"/>
                                            </p:txEl>
                                          </p:spTgt>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300"/>
                                        <p:tgtEl>
                                          <p:spTgt spid="310">
                                            <p:txEl>
                                              <p:pRg end="3" st="3"/>
                                            </p:txEl>
                                          </p:spTgt>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animEffect filter="fade" transition="in">
                                      <p:cBhvr>
                                        <p:cTn dur="300"/>
                                        <p:tgtEl>
                                          <p:spTgt spid="310">
                                            <p:txEl>
                                              <p:pRg end="4" st="4"/>
                                            </p:txEl>
                                          </p:spTgt>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animEffect filter="fade" transition="in">
                                      <p:cBhvr>
                                        <p:cTn dur="300"/>
                                        <p:tgtEl>
                                          <p:spTgt spid="310">
                                            <p:txEl>
                                              <p:pRg end="5" st="5"/>
                                            </p:txEl>
                                          </p:spTgt>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animEffect filter="fade" transition="in">
                                      <p:cBhvr>
                                        <p:cTn dur="300"/>
                                        <p:tgtEl>
                                          <p:spTgt spid="310">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0">
                                            <p:txEl>
                                              <p:pRg end="7" st="7"/>
                                            </p:txEl>
                                          </p:spTgt>
                                        </p:tgtEl>
                                        <p:attrNameLst>
                                          <p:attrName>style.visibility</p:attrName>
                                        </p:attrNameLst>
                                      </p:cBhvr>
                                      <p:to>
                                        <p:strVal val="visible"/>
                                      </p:to>
                                    </p:set>
                                    <p:animEffect filter="fade" transition="in">
                                      <p:cBhvr>
                                        <p:cTn dur="300"/>
                                        <p:tgtEl>
                                          <p:spTgt spid="310">
                                            <p:txEl>
                                              <p:pRg end="7" st="7"/>
                                            </p:txEl>
                                          </p:spTgt>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310">
                                            <p:txEl>
                                              <p:pRg end="8" st="8"/>
                                            </p:txEl>
                                          </p:spTgt>
                                        </p:tgtEl>
                                        <p:attrNameLst>
                                          <p:attrName>style.visibility</p:attrName>
                                        </p:attrNameLst>
                                      </p:cBhvr>
                                      <p:to>
                                        <p:strVal val="visible"/>
                                      </p:to>
                                    </p:set>
                                    <p:animEffect filter="fade" transition="in">
                                      <p:cBhvr>
                                        <p:cTn dur="300"/>
                                        <p:tgtEl>
                                          <p:spTgt spid="310">
                                            <p:txEl>
                                              <p:pRg end="8" st="8"/>
                                            </p:txEl>
                                          </p:spTgt>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310">
                                            <p:txEl>
                                              <p:pRg end="9" st="9"/>
                                            </p:txEl>
                                          </p:spTgt>
                                        </p:tgtEl>
                                        <p:attrNameLst>
                                          <p:attrName>style.visibility</p:attrName>
                                        </p:attrNameLst>
                                      </p:cBhvr>
                                      <p:to>
                                        <p:strVal val="visible"/>
                                      </p:to>
                                    </p:set>
                                    <p:animEffect filter="fade" transition="in">
                                      <p:cBhvr>
                                        <p:cTn dur="300"/>
                                        <p:tgtEl>
                                          <p:spTgt spid="310">
                                            <p:txEl>
                                              <p:pRg end="9" st="9"/>
                                            </p:txEl>
                                          </p:spTgt>
                                        </p:tgtEl>
                                      </p:cBhvr>
                                    </p:animEffec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310">
                                            <p:txEl>
                                              <p:pRg end="10" st="10"/>
                                            </p:txEl>
                                          </p:spTgt>
                                        </p:tgtEl>
                                        <p:attrNameLst>
                                          <p:attrName>style.visibility</p:attrName>
                                        </p:attrNameLst>
                                      </p:cBhvr>
                                      <p:to>
                                        <p:strVal val="visible"/>
                                      </p:to>
                                    </p:set>
                                    <p:animEffect filter="fade" transition="in">
                                      <p:cBhvr>
                                        <p:cTn dur="300"/>
                                        <p:tgtEl>
                                          <p:spTgt spid="310">
                                            <p:txEl>
                                              <p:pRg end="10" st="10"/>
                                            </p:txEl>
                                          </p:spTgt>
                                        </p:tgtEl>
                                      </p:cBhvr>
                                    </p:animEffect>
                                  </p:childTnLst>
                                </p:cTn>
                              </p:par>
                            </p:childTnLst>
                          </p:cTn>
                        </p:par>
                        <p:par>
                          <p:cTn fill="hold">
                            <p:stCondLst>
                              <p:cond delay="5700"/>
                            </p:stCondLst>
                            <p:childTnLst>
                              <p:par>
                                <p:cTn fill="hold" nodeType="afterEffect" presetClass="entr" presetID="10" presetSubtype="0">
                                  <p:stCondLst>
                                    <p:cond delay="0"/>
                                  </p:stCondLst>
                                  <p:childTnLst>
                                    <p:set>
                                      <p:cBhvr>
                                        <p:cTn dur="1" fill="hold">
                                          <p:stCondLst>
                                            <p:cond delay="0"/>
                                          </p:stCondLst>
                                        </p:cTn>
                                        <p:tgtEl>
                                          <p:spTgt spid="310">
                                            <p:txEl>
                                              <p:pRg end="11" st="11"/>
                                            </p:txEl>
                                          </p:spTgt>
                                        </p:tgtEl>
                                        <p:attrNameLst>
                                          <p:attrName>style.visibility</p:attrName>
                                        </p:attrNameLst>
                                      </p:cBhvr>
                                      <p:to>
                                        <p:strVal val="visible"/>
                                      </p:to>
                                    </p:set>
                                    <p:animEffect filter="fade" transition="in">
                                      <p:cBhvr>
                                        <p:cTn dur="300"/>
                                        <p:tgtEl>
                                          <p:spTgt spid="310">
                                            <p:txEl>
                                              <p:pRg end="11" st="1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0">
                                            <p:txEl>
                                              <p:pRg end="12" st="12"/>
                                            </p:txEl>
                                          </p:spTgt>
                                        </p:tgtEl>
                                        <p:attrNameLst>
                                          <p:attrName>style.visibility</p:attrName>
                                        </p:attrNameLst>
                                      </p:cBhvr>
                                      <p:to>
                                        <p:strVal val="visible"/>
                                      </p:to>
                                    </p:set>
                                    <p:animEffect filter="fade" transition="in">
                                      <p:cBhvr>
                                        <p:cTn dur="300"/>
                                        <p:tgtEl>
                                          <p:spTgt spid="310">
                                            <p:txEl>
                                              <p:pRg end="12" st="12"/>
                                            </p:txEl>
                                          </p:spTgt>
                                        </p:tgtEl>
                                      </p:cBhvr>
                                    </p:animEffect>
                                  </p:childTnLst>
                                </p:cTn>
                              </p:par>
                            </p:childTnLst>
                          </p:cTn>
                        </p:par>
                        <p:par>
                          <p:cTn fill="hold">
                            <p:stCondLst>
                              <p:cond delay="6300"/>
                            </p:stCondLst>
                            <p:childTnLst>
                              <p:par>
                                <p:cTn fill="hold" nodeType="afterEffect" presetClass="entr" presetID="10" presetSubtype="0">
                                  <p:stCondLst>
                                    <p:cond delay="0"/>
                                  </p:stCondLst>
                                  <p:childTnLst>
                                    <p:set>
                                      <p:cBhvr>
                                        <p:cTn dur="1" fill="hold">
                                          <p:stCondLst>
                                            <p:cond delay="0"/>
                                          </p:stCondLst>
                                        </p:cTn>
                                        <p:tgtEl>
                                          <p:spTgt spid="310">
                                            <p:txEl>
                                              <p:pRg end="13" st="13"/>
                                            </p:txEl>
                                          </p:spTgt>
                                        </p:tgtEl>
                                        <p:attrNameLst>
                                          <p:attrName>style.visibility</p:attrName>
                                        </p:attrNameLst>
                                      </p:cBhvr>
                                      <p:to>
                                        <p:strVal val="visible"/>
                                      </p:to>
                                    </p:set>
                                    <p:animEffect filter="fade" transition="in">
                                      <p:cBhvr>
                                        <p:cTn dur="300"/>
                                        <p:tgtEl>
                                          <p:spTgt spid="31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7"/>
          <p:cNvPicPr preferRelativeResize="0"/>
          <p:nvPr/>
        </p:nvPicPr>
        <p:blipFill>
          <a:blip r:embed="rId3">
            <a:alphaModFix/>
          </a:blip>
          <a:stretch>
            <a:fillRect/>
          </a:stretch>
        </p:blipFill>
        <p:spPr>
          <a:xfrm>
            <a:off x="4119512" y="-606825"/>
            <a:ext cx="1769876" cy="1769876"/>
          </a:xfrm>
          <a:prstGeom prst="rect">
            <a:avLst/>
          </a:prstGeom>
          <a:noFill/>
          <a:ln>
            <a:noFill/>
          </a:ln>
        </p:spPr>
      </p:pic>
      <p:sp>
        <p:nvSpPr>
          <p:cNvPr id="318" name="Google Shape;318;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rPr>
              <a:t>Cleaning the datasets</a:t>
            </a:r>
            <a:endParaRPr>
              <a:solidFill>
                <a:srgbClr val="000000"/>
              </a:solidFill>
            </a:endParaRPr>
          </a:p>
        </p:txBody>
      </p:sp>
      <p:sp>
        <p:nvSpPr>
          <p:cNvPr id="319" name="Google Shape;319;p17"/>
          <p:cNvSpPr txBox="1"/>
          <p:nvPr>
            <p:ph idx="1" type="body"/>
          </p:nvPr>
        </p:nvSpPr>
        <p:spPr>
          <a:xfrm>
            <a:off x="1303800" y="1423125"/>
            <a:ext cx="7401300" cy="3431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zh-CN"/>
              <a:t>Read the daily dataset from csv files to Dataframes</a:t>
            </a:r>
            <a:br>
              <a:rPr lang="zh-CN"/>
            </a:br>
            <a:endParaRPr/>
          </a:p>
          <a:p>
            <a:pPr indent="-311150" lvl="0" marL="457200" rtl="0" algn="l">
              <a:lnSpc>
                <a:spcPct val="150000"/>
              </a:lnSpc>
              <a:spcBef>
                <a:spcPts val="0"/>
              </a:spcBef>
              <a:spcAft>
                <a:spcPts val="0"/>
              </a:spcAft>
              <a:buSzPts val="1300"/>
              <a:buChar char="●"/>
            </a:pPr>
            <a:r>
              <a:rPr lang="zh-CN"/>
              <a:t>For narrow down the dataset, we randomly </a:t>
            </a:r>
            <a:r>
              <a:rPr lang="zh-CN"/>
              <a:t>chose one country from each continent</a:t>
            </a:r>
            <a:br>
              <a:rPr lang="zh-CN"/>
            </a:br>
            <a:endParaRPr/>
          </a:p>
          <a:p>
            <a:pPr indent="-311150" lvl="0" marL="457200" rtl="0" algn="l">
              <a:lnSpc>
                <a:spcPct val="150000"/>
              </a:lnSpc>
              <a:spcBef>
                <a:spcPts val="0"/>
              </a:spcBef>
              <a:spcAft>
                <a:spcPts val="0"/>
              </a:spcAft>
              <a:buSzPts val="1300"/>
              <a:buChar char="●"/>
            </a:pPr>
            <a:r>
              <a:rPr lang="zh-CN"/>
              <a:t>Separate the date from original data to year, month and date</a:t>
            </a:r>
            <a:br>
              <a:rPr lang="zh-CN"/>
            </a:br>
            <a:endParaRPr/>
          </a:p>
          <a:p>
            <a:pPr indent="-311150" lvl="0" marL="457200" rtl="0" algn="l">
              <a:lnSpc>
                <a:spcPct val="150000"/>
              </a:lnSpc>
              <a:spcBef>
                <a:spcPts val="0"/>
              </a:spcBef>
              <a:spcAft>
                <a:spcPts val="0"/>
              </a:spcAft>
              <a:buSzPts val="1300"/>
              <a:buChar char="●"/>
            </a:pPr>
            <a:r>
              <a:rPr lang="zh-CN"/>
              <a:t>Group the data by Country, Month</a:t>
            </a:r>
            <a:br>
              <a:rPr lang="zh-CN"/>
            </a:br>
            <a:endParaRPr/>
          </a:p>
          <a:p>
            <a:pPr indent="-311150" lvl="0" marL="457200" rtl="0" algn="l">
              <a:lnSpc>
                <a:spcPct val="150000"/>
              </a:lnSpc>
              <a:spcBef>
                <a:spcPts val="0"/>
              </a:spcBef>
              <a:spcAft>
                <a:spcPts val="0"/>
              </a:spcAft>
              <a:buSzPts val="1300"/>
              <a:buChar char="●"/>
            </a:pPr>
            <a:r>
              <a:rPr lang="zh-CN"/>
              <a:t>Keep the columns for Country, Month, Monthly new cases, Monthly new deaths</a:t>
            </a:r>
            <a:br>
              <a:rPr lang="zh-CN"/>
            </a:br>
            <a:endParaRPr/>
          </a:p>
          <a:p>
            <a:pPr indent="-311150" lvl="0" marL="457200" rtl="0" algn="l">
              <a:lnSpc>
                <a:spcPct val="150000"/>
              </a:lnSpc>
              <a:spcBef>
                <a:spcPts val="0"/>
              </a:spcBef>
              <a:spcAft>
                <a:spcPts val="0"/>
              </a:spcAft>
              <a:buSzPts val="1300"/>
              <a:buChar char="●"/>
            </a:pPr>
            <a:r>
              <a:rPr lang="zh-CN"/>
              <a:t>For further use we also added Continent and Country population columns in by merging.</a:t>
            </a:r>
            <a:endParaRPr/>
          </a:p>
        </p:txBody>
      </p:sp>
      <p:pic>
        <p:nvPicPr>
          <p:cNvPr id="320" name="Google Shape;320;p17"/>
          <p:cNvPicPr preferRelativeResize="0"/>
          <p:nvPr/>
        </p:nvPicPr>
        <p:blipFill>
          <a:blip r:embed="rId4">
            <a:alphaModFix/>
          </a:blip>
          <a:stretch>
            <a:fillRect/>
          </a:stretch>
        </p:blipFill>
        <p:spPr>
          <a:xfrm>
            <a:off x="7051325" y="470625"/>
            <a:ext cx="952500" cy="952500"/>
          </a:xfrm>
          <a:prstGeom prst="rect">
            <a:avLst/>
          </a:prstGeom>
          <a:noFill/>
          <a:ln>
            <a:noFill/>
          </a:ln>
        </p:spPr>
      </p:pic>
      <p:pic>
        <p:nvPicPr>
          <p:cNvPr id="321" name="Google Shape;321;p17"/>
          <p:cNvPicPr preferRelativeResize="0"/>
          <p:nvPr/>
        </p:nvPicPr>
        <p:blipFill>
          <a:blip r:embed="rId5">
            <a:alphaModFix/>
          </a:blip>
          <a:stretch>
            <a:fillRect/>
          </a:stretch>
        </p:blipFill>
        <p:spPr>
          <a:xfrm>
            <a:off x="-1366175" y="3554900"/>
            <a:ext cx="3171351" cy="3171351"/>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1000"/>
                                        <p:tgtEl>
                                          <p:spTgt spid="31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1000"/>
                                        <p:tgtEl>
                                          <p:spTgt spid="31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1000"/>
                                        <p:tgtEl>
                                          <p:spTgt spid="319">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animEffect filter="fade" transition="in">
                                      <p:cBhvr>
                                        <p:cTn dur="1000"/>
                                        <p:tgtEl>
                                          <p:spTgt spid="319">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animEffect filter="fade" transition="in">
                                      <p:cBhvr>
                                        <p:cTn dur="1000"/>
                                        <p:tgtEl>
                                          <p:spTgt spid="319">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9">
                                            <p:txEl>
                                              <p:pRg end="5" st="5"/>
                                            </p:txEl>
                                          </p:spTgt>
                                        </p:tgtEl>
                                        <p:attrNameLst>
                                          <p:attrName>style.visibility</p:attrName>
                                        </p:attrNameLst>
                                      </p:cBhvr>
                                      <p:to>
                                        <p:strVal val="visible"/>
                                      </p:to>
                                    </p:set>
                                    <p:animEffect filter="fade" transition="in">
                                      <p:cBhvr>
                                        <p:cTn dur="1000"/>
                                        <p:tgtEl>
                                          <p:spTgt spid="3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18"/>
          <p:cNvPicPr preferRelativeResize="0"/>
          <p:nvPr/>
        </p:nvPicPr>
        <p:blipFill>
          <a:blip r:embed="rId3">
            <a:alphaModFix/>
          </a:blip>
          <a:stretch>
            <a:fillRect/>
          </a:stretch>
        </p:blipFill>
        <p:spPr>
          <a:xfrm>
            <a:off x="357438" y="1508925"/>
            <a:ext cx="8429126" cy="3297200"/>
          </a:xfrm>
          <a:prstGeom prst="rect">
            <a:avLst/>
          </a:prstGeom>
          <a:noFill/>
          <a:ln>
            <a:noFill/>
          </a:ln>
        </p:spPr>
      </p:pic>
      <p:sp>
        <p:nvSpPr>
          <p:cNvPr id="328" name="Google Shape;328;p18"/>
          <p:cNvSpPr txBox="1"/>
          <p:nvPr/>
        </p:nvSpPr>
        <p:spPr>
          <a:xfrm>
            <a:off x="1303800" y="808950"/>
            <a:ext cx="771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700">
                <a:latin typeface="Nunito"/>
                <a:ea typeface="Nunito"/>
                <a:cs typeface="Nunito"/>
                <a:sym typeface="Nunito"/>
              </a:rPr>
              <a:t>Last look to cleaned data</a:t>
            </a:r>
            <a:endParaRPr b="1" sz="1700">
              <a:latin typeface="Nunito"/>
              <a:ea typeface="Nunito"/>
              <a:cs typeface="Nunito"/>
              <a:sym typeface="Nunito"/>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9"/>
          <p:cNvPicPr preferRelativeResize="0"/>
          <p:nvPr/>
        </p:nvPicPr>
        <p:blipFill>
          <a:blip r:embed="rId3">
            <a:alphaModFix/>
          </a:blip>
          <a:stretch>
            <a:fillRect/>
          </a:stretch>
        </p:blipFill>
        <p:spPr>
          <a:xfrm>
            <a:off x="-715825" y="3669800"/>
            <a:ext cx="2139425" cy="2089675"/>
          </a:xfrm>
          <a:prstGeom prst="rect">
            <a:avLst/>
          </a:prstGeom>
          <a:noFill/>
          <a:ln>
            <a:noFill/>
          </a:ln>
        </p:spPr>
      </p:pic>
      <p:sp>
        <p:nvSpPr>
          <p:cNvPr id="334" name="Google Shape;33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rPr>
              <a:t>Hypothesis</a:t>
            </a:r>
            <a:endParaRPr>
              <a:solidFill>
                <a:srgbClr val="000000"/>
              </a:solidFill>
            </a:endParaRPr>
          </a:p>
        </p:txBody>
      </p:sp>
      <p:sp>
        <p:nvSpPr>
          <p:cNvPr id="335" name="Google Shape;335;p19"/>
          <p:cNvSpPr txBox="1"/>
          <p:nvPr>
            <p:ph idx="1" type="body"/>
          </p:nvPr>
        </p:nvSpPr>
        <p:spPr>
          <a:xfrm>
            <a:off x="1303800" y="1408675"/>
            <a:ext cx="7030500" cy="33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500">
                <a:solidFill>
                  <a:srgbClr val="374151"/>
                </a:solidFill>
                <a:highlight>
                  <a:schemeClr val="lt1"/>
                </a:highlight>
                <a:latin typeface="Roboto"/>
                <a:ea typeface="Roboto"/>
                <a:cs typeface="Roboto"/>
                <a:sym typeface="Roboto"/>
              </a:rPr>
              <a:t>Through an analysis of data from six randomly selected countries, each representing a different continent, our study aims to investigate the existence of a significant correlation between the monthly number of new COVID-19 cases and the corresponding death rate throughout the year 2021. </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zh-CN" sz="1500">
                <a:solidFill>
                  <a:srgbClr val="374151"/>
                </a:solidFill>
                <a:highlight>
                  <a:schemeClr val="lt1"/>
                </a:highlight>
                <a:latin typeface="Roboto"/>
                <a:ea typeface="Roboto"/>
                <a:cs typeface="Roboto"/>
                <a:sym typeface="Roboto"/>
              </a:rPr>
              <a:t>By examining aggregated data sets that include daily new COVID-19 cases and deaths, we have developed a Python-coded methodology to summarize the data on a monthly basis. This analysis will provide insights into the relationship between the incidence of new cases and the severity of COVID-19 outcomes, as measured by the death rate, contributing to a deeper understanding of the pandemic's impact on a global scale.</a:t>
            </a:r>
            <a:endParaRPr sz="1600">
              <a:highlight>
                <a:schemeClr val="lt1"/>
              </a:highlight>
            </a:endParaRPr>
          </a:p>
        </p:txBody>
      </p:sp>
      <p:pic>
        <p:nvPicPr>
          <p:cNvPr id="336" name="Google Shape;336;p19"/>
          <p:cNvPicPr preferRelativeResize="0"/>
          <p:nvPr/>
        </p:nvPicPr>
        <p:blipFill>
          <a:blip r:embed="rId4">
            <a:alphaModFix/>
          </a:blip>
          <a:stretch>
            <a:fillRect/>
          </a:stretch>
        </p:blipFill>
        <p:spPr>
          <a:xfrm>
            <a:off x="7073000" y="239100"/>
            <a:ext cx="952500" cy="952500"/>
          </a:xfrm>
          <a:prstGeom prst="rect">
            <a:avLst/>
          </a:prstGeom>
          <a:noFill/>
          <a:ln>
            <a:noFill/>
          </a:ln>
        </p:spPr>
      </p:pic>
      <p:pic>
        <p:nvPicPr>
          <p:cNvPr id="337" name="Google Shape;337;p19"/>
          <p:cNvPicPr preferRelativeResize="0"/>
          <p:nvPr/>
        </p:nvPicPr>
        <p:blipFill>
          <a:blip r:embed="rId5">
            <a:alphaModFix/>
          </a:blip>
          <a:stretch>
            <a:fillRect/>
          </a:stretch>
        </p:blipFill>
        <p:spPr>
          <a:xfrm>
            <a:off x="4148482" y="344601"/>
            <a:ext cx="847024" cy="847001"/>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0"/>
          <p:cNvPicPr preferRelativeResize="0"/>
          <p:nvPr/>
        </p:nvPicPr>
        <p:blipFill>
          <a:blip r:embed="rId3">
            <a:alphaModFix/>
          </a:blip>
          <a:stretch>
            <a:fillRect/>
          </a:stretch>
        </p:blipFill>
        <p:spPr>
          <a:xfrm>
            <a:off x="8003400" y="-463112"/>
            <a:ext cx="1677876" cy="1677876"/>
          </a:xfrm>
          <a:prstGeom prst="rect">
            <a:avLst/>
          </a:prstGeom>
          <a:noFill/>
          <a:ln>
            <a:noFill/>
          </a:ln>
        </p:spPr>
      </p:pic>
      <p:sp>
        <p:nvSpPr>
          <p:cNvPr id="343" name="Google Shape;343;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600">
                <a:solidFill>
                  <a:srgbClr val="374151"/>
                </a:solidFill>
              </a:rPr>
              <a:t>Monthly COVID-19 Cases by Country (2021)</a:t>
            </a:r>
            <a:endParaRPr sz="3200"/>
          </a:p>
        </p:txBody>
      </p:sp>
      <p:sp>
        <p:nvSpPr>
          <p:cNvPr id="344" name="Google Shape;344;p20"/>
          <p:cNvSpPr txBox="1"/>
          <p:nvPr>
            <p:ph idx="1" type="body"/>
          </p:nvPr>
        </p:nvSpPr>
        <p:spPr>
          <a:xfrm>
            <a:off x="311700" y="1368350"/>
            <a:ext cx="3267000" cy="32007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374151"/>
              </a:buClr>
              <a:buSzPts val="1400"/>
              <a:buChar char="●"/>
            </a:pPr>
            <a:r>
              <a:rPr lang="zh-CN" sz="1400">
                <a:solidFill>
                  <a:srgbClr val="374151"/>
                </a:solidFill>
              </a:rPr>
              <a:t>This graph illustrates the monthly COVID-19 cases for the </a:t>
            </a:r>
            <a:r>
              <a:rPr lang="zh-CN" sz="1400">
                <a:solidFill>
                  <a:srgbClr val="374151"/>
                </a:solidFill>
              </a:rPr>
              <a:t>selected 6 </a:t>
            </a:r>
            <a:r>
              <a:rPr lang="zh-CN" sz="1400">
                <a:solidFill>
                  <a:srgbClr val="374151"/>
                </a:solidFill>
              </a:rPr>
              <a:t>countries throughout the year 2021. </a:t>
            </a:r>
            <a:endParaRPr sz="1400">
              <a:solidFill>
                <a:srgbClr val="374151"/>
              </a:solidFill>
            </a:endParaRPr>
          </a:p>
          <a:p>
            <a:pPr indent="0" lvl="0" marL="457200" rtl="0" algn="just">
              <a:spcBef>
                <a:spcPts val="1200"/>
              </a:spcBef>
              <a:spcAft>
                <a:spcPts val="0"/>
              </a:spcAft>
              <a:buNone/>
            </a:pPr>
            <a:r>
              <a:t/>
            </a:r>
            <a:endParaRPr sz="1400">
              <a:solidFill>
                <a:srgbClr val="374151"/>
              </a:solidFill>
            </a:endParaRPr>
          </a:p>
          <a:p>
            <a:pPr indent="-317500" lvl="0" marL="457200" rtl="0" algn="just">
              <a:spcBef>
                <a:spcPts val="1200"/>
              </a:spcBef>
              <a:spcAft>
                <a:spcPts val="0"/>
              </a:spcAft>
              <a:buClr>
                <a:srgbClr val="374151"/>
              </a:buClr>
              <a:buSzPts val="1400"/>
              <a:buChar char="●"/>
            </a:pPr>
            <a:r>
              <a:rPr lang="zh-CN" sz="1400">
                <a:solidFill>
                  <a:srgbClr val="374151"/>
                </a:solidFill>
              </a:rPr>
              <a:t>COVID-19 cases varied among the selected countries with notable spikes observed in certain months.</a:t>
            </a:r>
            <a:endParaRPr sz="1400">
              <a:solidFill>
                <a:srgbClr val="374151"/>
              </a:solidFill>
            </a:endParaRPr>
          </a:p>
        </p:txBody>
      </p:sp>
      <p:pic>
        <p:nvPicPr>
          <p:cNvPr id="345" name="Google Shape;345;p20"/>
          <p:cNvPicPr preferRelativeResize="0"/>
          <p:nvPr/>
        </p:nvPicPr>
        <p:blipFill>
          <a:blip r:embed="rId4">
            <a:alphaModFix/>
          </a:blip>
          <a:stretch>
            <a:fillRect/>
          </a:stretch>
        </p:blipFill>
        <p:spPr>
          <a:xfrm>
            <a:off x="3740535" y="1152473"/>
            <a:ext cx="4792620" cy="3576700"/>
          </a:xfrm>
          <a:prstGeom prst="rect">
            <a:avLst/>
          </a:prstGeom>
          <a:noFill/>
          <a:ln>
            <a:noFill/>
          </a:ln>
        </p:spPr>
      </p:pic>
      <p:pic>
        <p:nvPicPr>
          <p:cNvPr id="346" name="Google Shape;346;p20"/>
          <p:cNvPicPr preferRelativeResize="0"/>
          <p:nvPr/>
        </p:nvPicPr>
        <p:blipFill>
          <a:blip r:embed="rId5">
            <a:alphaModFix/>
          </a:blip>
          <a:stretch>
            <a:fillRect/>
          </a:stretch>
        </p:blipFill>
        <p:spPr>
          <a:xfrm>
            <a:off x="108345" y="171551"/>
            <a:ext cx="948176" cy="948150"/>
          </a:xfrm>
          <a:prstGeom prst="rect">
            <a:avLst/>
          </a:prstGeom>
          <a:noFill/>
          <a:ln>
            <a:noFill/>
          </a:ln>
        </p:spPr>
      </p:pic>
      <p:pic>
        <p:nvPicPr>
          <p:cNvPr id="347" name="Google Shape;347;p20"/>
          <p:cNvPicPr preferRelativeResize="0"/>
          <p:nvPr/>
        </p:nvPicPr>
        <p:blipFill>
          <a:blip r:embed="rId6">
            <a:alphaModFix/>
          </a:blip>
          <a:stretch>
            <a:fillRect/>
          </a:stretch>
        </p:blipFill>
        <p:spPr>
          <a:xfrm>
            <a:off x="2455167" y="4057975"/>
            <a:ext cx="2786234" cy="2089676"/>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4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4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400"/>
                                        <p:tgtEl>
                                          <p:spTgt spid="344">
                                            <p:txEl>
                                              <p:pRg end="2" st="2"/>
                                            </p:txEl>
                                          </p:spTgt>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2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600">
                <a:solidFill>
                  <a:srgbClr val="374151"/>
                </a:solidFill>
              </a:rPr>
              <a:t>Monthly COVID-19 Cases by Country (2021)</a:t>
            </a:r>
            <a:endParaRPr sz="3200"/>
          </a:p>
        </p:txBody>
      </p:sp>
      <p:sp>
        <p:nvSpPr>
          <p:cNvPr id="353" name="Google Shape;353;p21"/>
          <p:cNvSpPr txBox="1"/>
          <p:nvPr>
            <p:ph idx="1" type="body"/>
          </p:nvPr>
        </p:nvSpPr>
        <p:spPr>
          <a:xfrm>
            <a:off x="311700" y="1405000"/>
            <a:ext cx="3626100" cy="3379200"/>
          </a:xfrm>
          <a:prstGeom prst="rect">
            <a:avLst/>
          </a:prstGeom>
        </p:spPr>
        <p:txBody>
          <a:bodyPr anchorCtr="0" anchor="t" bIns="91425" lIns="91425" spcFirstLastPara="1" rIns="91425" wrap="square" tIns="91425">
            <a:noAutofit/>
          </a:bodyPr>
          <a:lstStyle/>
          <a:p>
            <a:pPr indent="-317500" lvl="0" marL="457200" rtl="0" algn="just">
              <a:lnSpc>
                <a:spcPct val="95000"/>
              </a:lnSpc>
              <a:spcBef>
                <a:spcPts val="1500"/>
              </a:spcBef>
              <a:spcAft>
                <a:spcPts val="0"/>
              </a:spcAft>
              <a:buClr>
                <a:srgbClr val="374151"/>
              </a:buClr>
              <a:buSzPts val="1400"/>
              <a:buChar char="●"/>
            </a:pPr>
            <a:r>
              <a:rPr lang="zh-CN" sz="1400">
                <a:solidFill>
                  <a:srgbClr val="374151"/>
                </a:solidFill>
              </a:rPr>
              <a:t>The graph shows the monthly increase rate % for the 6 selected countries in 2021. </a:t>
            </a:r>
            <a:endParaRPr sz="1400">
              <a:solidFill>
                <a:srgbClr val="374151"/>
              </a:solidFill>
            </a:endParaRPr>
          </a:p>
          <a:p>
            <a:pPr indent="0" lvl="0" marL="457200" rtl="0" algn="just">
              <a:lnSpc>
                <a:spcPct val="95000"/>
              </a:lnSpc>
              <a:spcBef>
                <a:spcPts val="1500"/>
              </a:spcBef>
              <a:spcAft>
                <a:spcPts val="0"/>
              </a:spcAft>
              <a:buNone/>
            </a:pPr>
            <a:r>
              <a:t/>
            </a:r>
            <a:endParaRPr sz="1400">
              <a:solidFill>
                <a:srgbClr val="374151"/>
              </a:solidFill>
            </a:endParaRPr>
          </a:p>
          <a:p>
            <a:pPr indent="-317500" lvl="0" marL="457200" rtl="0" algn="just">
              <a:lnSpc>
                <a:spcPct val="95000"/>
              </a:lnSpc>
              <a:spcBef>
                <a:spcPts val="1500"/>
              </a:spcBef>
              <a:spcAft>
                <a:spcPts val="0"/>
              </a:spcAft>
              <a:buClr>
                <a:srgbClr val="374151"/>
              </a:buClr>
              <a:buSzPts val="1400"/>
              <a:buChar char="●"/>
            </a:pPr>
            <a:r>
              <a:rPr lang="zh-CN" sz="1400">
                <a:solidFill>
                  <a:srgbClr val="374151"/>
                </a:solidFill>
              </a:rPr>
              <a:t>The increase rate % varies by month among the selected countries and show the fluctuation in the number of cases </a:t>
            </a:r>
            <a:r>
              <a:rPr lang="zh-CN" sz="1400">
                <a:solidFill>
                  <a:srgbClr val="374151"/>
                </a:solidFill>
              </a:rPr>
              <a:t>across</a:t>
            </a:r>
            <a:r>
              <a:rPr lang="zh-CN" sz="1400">
                <a:solidFill>
                  <a:srgbClr val="374151"/>
                </a:solidFill>
              </a:rPr>
              <a:t> the period of time for each country.</a:t>
            </a:r>
            <a:endParaRPr sz="1400">
              <a:solidFill>
                <a:srgbClr val="374151"/>
              </a:solidFill>
            </a:endParaRPr>
          </a:p>
          <a:p>
            <a:pPr indent="0" lvl="0" marL="0" rtl="0" algn="just">
              <a:lnSpc>
                <a:spcPct val="95000"/>
              </a:lnSpc>
              <a:spcBef>
                <a:spcPts val="1500"/>
              </a:spcBef>
              <a:spcAft>
                <a:spcPts val="1500"/>
              </a:spcAft>
              <a:buNone/>
            </a:pPr>
            <a:r>
              <a:t/>
            </a:r>
            <a:endParaRPr sz="1765"/>
          </a:p>
        </p:txBody>
      </p:sp>
      <p:pic>
        <p:nvPicPr>
          <p:cNvPr id="354" name="Google Shape;354;p21"/>
          <p:cNvPicPr preferRelativeResize="0"/>
          <p:nvPr/>
        </p:nvPicPr>
        <p:blipFill>
          <a:blip r:embed="rId3">
            <a:alphaModFix/>
          </a:blip>
          <a:stretch>
            <a:fillRect/>
          </a:stretch>
        </p:blipFill>
        <p:spPr>
          <a:xfrm>
            <a:off x="3937910" y="1072323"/>
            <a:ext cx="4603126" cy="3576700"/>
          </a:xfrm>
          <a:prstGeom prst="rect">
            <a:avLst/>
          </a:prstGeom>
          <a:noFill/>
          <a:ln>
            <a:noFill/>
          </a:ln>
        </p:spPr>
      </p:pic>
      <p:pic>
        <p:nvPicPr>
          <p:cNvPr id="355" name="Google Shape;355;p21"/>
          <p:cNvPicPr preferRelativeResize="0"/>
          <p:nvPr/>
        </p:nvPicPr>
        <p:blipFill>
          <a:blip r:embed="rId4">
            <a:alphaModFix/>
          </a:blip>
          <a:stretch>
            <a:fillRect/>
          </a:stretch>
        </p:blipFill>
        <p:spPr>
          <a:xfrm>
            <a:off x="-1179025" y="3149650"/>
            <a:ext cx="2160675" cy="2160675"/>
          </a:xfrm>
          <a:prstGeom prst="rect">
            <a:avLst/>
          </a:prstGeom>
          <a:noFill/>
          <a:ln>
            <a:noFill/>
          </a:ln>
        </p:spPr>
      </p:pic>
      <p:pic>
        <p:nvPicPr>
          <p:cNvPr id="356" name="Google Shape;356;p21"/>
          <p:cNvPicPr preferRelativeResize="0"/>
          <p:nvPr/>
        </p:nvPicPr>
        <p:blipFill>
          <a:blip r:embed="rId5">
            <a:alphaModFix/>
          </a:blip>
          <a:stretch>
            <a:fillRect/>
          </a:stretch>
        </p:blipFill>
        <p:spPr>
          <a:xfrm>
            <a:off x="1534125" y="-404550"/>
            <a:ext cx="1377625" cy="1345601"/>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000"/>
                                        <p:tgtEl>
                                          <p:spTgt spid="3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000"/>
                                        <p:tgtEl>
                                          <p:spTgt spid="3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1000"/>
                                        <p:tgtEl>
                                          <p:spTgt spid="3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Effect filter="fade" transition="in">
                                      <p:cBhvr>
                                        <p:cTn dur="1000"/>
                                        <p:tgtEl>
                                          <p:spTgt spid="353">
                                            <p:txEl>
                                              <p:pRg end="3" st="3"/>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4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